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5">
  <p:sldMasterIdLst>
    <p:sldMasterId id="2147483648" r:id="rId1"/>
  </p:sldMasterIdLst>
  <p:notesMasterIdLst>
    <p:notesMasterId r:id="rId50"/>
  </p:notesMasterIdLst>
  <p:sldIdLst>
    <p:sldId id="257" r:id="rId2"/>
    <p:sldId id="259" r:id="rId3"/>
    <p:sldId id="260" r:id="rId4"/>
    <p:sldId id="261" r:id="rId5"/>
    <p:sldId id="262" r:id="rId6"/>
    <p:sldId id="275" r:id="rId7"/>
    <p:sldId id="276" r:id="rId8"/>
    <p:sldId id="288" r:id="rId9"/>
    <p:sldId id="289" r:id="rId10"/>
    <p:sldId id="264" r:id="rId11"/>
    <p:sldId id="266" r:id="rId12"/>
    <p:sldId id="267" r:id="rId13"/>
    <p:sldId id="310" r:id="rId14"/>
    <p:sldId id="268" r:id="rId15"/>
    <p:sldId id="269" r:id="rId16"/>
    <p:sldId id="270" r:id="rId17"/>
    <p:sldId id="271" r:id="rId18"/>
    <p:sldId id="272" r:id="rId19"/>
    <p:sldId id="273" r:id="rId20"/>
    <p:sldId id="277" r:id="rId21"/>
    <p:sldId id="274" r:id="rId22"/>
    <p:sldId id="292" r:id="rId23"/>
    <p:sldId id="282" r:id="rId24"/>
    <p:sldId id="281" r:id="rId25"/>
    <p:sldId id="278" r:id="rId26"/>
    <p:sldId id="279" r:id="rId27"/>
    <p:sldId id="280" r:id="rId28"/>
    <p:sldId id="283" r:id="rId29"/>
    <p:sldId id="312" r:id="rId30"/>
    <p:sldId id="284" r:id="rId31"/>
    <p:sldId id="285" r:id="rId32"/>
    <p:sldId id="286" r:id="rId33"/>
    <p:sldId id="313" r:id="rId34"/>
    <p:sldId id="287" r:id="rId35"/>
    <p:sldId id="290" r:id="rId36"/>
    <p:sldId id="291" r:id="rId37"/>
    <p:sldId id="295" r:id="rId38"/>
    <p:sldId id="293" r:id="rId39"/>
    <p:sldId id="305" r:id="rId40"/>
    <p:sldId id="296" r:id="rId41"/>
    <p:sldId id="297" r:id="rId42"/>
    <p:sldId id="298" r:id="rId43"/>
    <p:sldId id="299" r:id="rId44"/>
    <p:sldId id="301" r:id="rId45"/>
    <p:sldId id="306" r:id="rId46"/>
    <p:sldId id="302" r:id="rId47"/>
    <p:sldId id="308" r:id="rId48"/>
    <p:sldId id="309" r:id="rId4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6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FEAEC-E1BC-49B8-9ABB-F259B8D3DCBF}" type="datetimeFigureOut">
              <a:rPr lang="pl-PL" smtClean="0"/>
              <a:pPr/>
              <a:t>19.01.2022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AF154-3BB5-4ED9-9EC1-E22CD45047B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021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ADE6C-82CF-4844-921B-F4BB86CADE5B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216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19.01.2022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27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19.01.2022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263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19.01.2022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696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19.01.2022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07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19.01.2022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375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19.01.2022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844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19.01.2022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768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19.01.2022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424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19.01.2022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903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19.01.2022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22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425C-6ACD-4993-A4E1-DB8BDDC899D2}" type="datetimeFigureOut">
              <a:rPr lang="pl-PL" smtClean="0"/>
              <a:pPr/>
              <a:t>19.01.2022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04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0425C-6ACD-4993-A4E1-DB8BDDC899D2}" type="datetimeFigureOut">
              <a:rPr lang="pl-PL" smtClean="0"/>
              <a:pPr/>
              <a:t>19.01.2022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A631D-BF8C-482B-9859-C9CB90C87D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06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15934" y="20367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Przepisy kancelaryjno-archiwalne Politechniki Częstochowskiej.</a:t>
            </a:r>
            <a:br>
              <a:rPr lang="pl-PL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Przydatne informacje</a:t>
            </a:r>
            <a:endParaRPr lang="pl-PL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4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ctrTitle"/>
          </p:nvPr>
        </p:nvSpPr>
        <p:spPr>
          <a:xfrm>
            <a:off x="1421296" y="423990"/>
            <a:ext cx="8596908" cy="1470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wykonywania </a:t>
            </a: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czynności kancelaryjnych</a:t>
            </a:r>
            <a:endParaRPr lang="pl-PL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747423" y="2564904"/>
            <a:ext cx="11028459" cy="3073896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systemie tradycyjnym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czynności kancelaryjne oraz ich dokumentowanie wykonuje się w postaci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nieelektronicznej,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szczególności: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pisy spraw odkłada się do właściwych teczek aktowych;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dekretacji i akceptacji dokonuje się na przesyłkach w postaci papierowej;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ałość dokumentacji gromadzi się i przechowuje w teczkach aktowych.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Czynności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kancelaryjne to: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wszystkie działania wykonywane w obiegu wewnętrznym Politechniki Częstochowskiej względem pism (dokumentów, akt spraw).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7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0223" y="1918252"/>
            <a:ext cx="11704320" cy="49397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 </a:t>
            </a:r>
            <a:r>
              <a:rPr lang="pl-PL" sz="14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podstawowych czynności kancelaryjnych należą: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rzyjmowanie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przesyłek wpływających w różnej postaci i formie (np. przesyłki papierowe, 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e-maile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itp.);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ydruk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lub skanowanie przesyłek;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ejestracja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przesyłek wpływających;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bsługa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składów informatycznych nośników danych;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rzekazywanie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przesyłek wpływających do dekretacji, dekretowanie pism wpływających;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znaczanie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 grupowanie dokumentacji w związku z załatwianiem spraw;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ałatwianie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akładanie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teczek spraw;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pracowywanie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projektów pism wewnętrznych i przeznaczonych do wysłania na zewnątrz;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kceptacja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 podpisywanie pism;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ysyłanie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pism poza Politechnikę;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rzechowywanie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dokumentacji w jednostkach organizacyjnych i jej udostępnianie;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dzielanie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informacji interesantom;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</a:t>
            </a:r>
            <a:r>
              <a:rPr lang="pl-PL" sz="1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rzekazywanie </a:t>
            </a:r>
            <a:r>
              <a:rPr lang="pl-PL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akt spraw zakończonych do Archiwum Politechniki Częstochowskiej.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 wykonywania czynności kancelaryjnych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887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26165" y="2001421"/>
            <a:ext cx="10754139" cy="1200329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KANCELARYJNY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jednostka organizacyjna, w tym sekretariat, Kancelaria Uczelni, stanowisko pracy, których pracownicy są uprawnieni do przyjmowania lub wysyłania przesyłek; może oznaczać także osobę wykonującą określone czynności kancelaryjne.</a:t>
            </a: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160972" y="0"/>
            <a:ext cx="7772400" cy="1470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kancelaryjny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26165" y="4305825"/>
            <a:ext cx="10754139" cy="1200329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DEKRETACJA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– adnotacja umieszczana na piśmie lub do niego dołączana zawierająca wskazanie osoby lub jednostki organizacyjnej, wyznaczonej do załatwienia danej sprawy, adnotacja ta może zawierać dyspozycje co do terminu i sposobu załatwienia sprawy</a:t>
            </a:r>
          </a:p>
        </p:txBody>
      </p:sp>
    </p:spTree>
    <p:extLst>
      <p:ext uri="{BB962C8B-B14F-4D97-AF65-F5344CB8AC3E}">
        <p14:creationId xmlns:p14="http://schemas.microsoft.com/office/powerpoint/2010/main" val="176819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526775"/>
            <a:ext cx="9144000" cy="964096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Punkt kancelaryjny-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otwieranie przesyłek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47261" y="2504661"/>
            <a:ext cx="11231217" cy="3369365"/>
          </a:xfrm>
        </p:spPr>
        <p:txBody>
          <a:bodyPr>
            <a:normAutofit/>
          </a:bodyPr>
          <a:lstStyle/>
          <a:p>
            <a:pPr algn="l"/>
            <a:r>
              <a:rPr lang="pl-PL" sz="2000" dirty="0" smtClean="0"/>
              <a:t>W punkcie kancelaryjnym otwierane są wszystkie przesyłki w wyjątkiem: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 smtClean="0"/>
              <a:t>Ofert nadsyłanych w odpowiedzi na ogłoszone przetargi,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 smtClean="0"/>
              <a:t>Przesyłek oznaczonych jako tajne, poufne, zastrzeżone,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/>
              <a:t>Przesyłek kierowanych do związków zawodowych </a:t>
            </a:r>
            <a:r>
              <a:rPr lang="pl-PL" sz="2000" dirty="0" smtClean="0"/>
              <a:t>działających </a:t>
            </a:r>
            <a:r>
              <a:rPr lang="pl-PL" sz="2000" dirty="0"/>
              <a:t>w Politechnice </a:t>
            </a:r>
            <a:r>
              <a:rPr lang="pl-PL" sz="2000" dirty="0" smtClean="0"/>
              <a:t>Częstochowskiej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 smtClean="0"/>
              <a:t>Przesyłek kierowanych do stowarzyszeń działających w Politechnice Częstochowskiej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721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2"/>
          <p:cNvSpPr txBox="1">
            <a:spLocks noChangeArrowheads="1"/>
          </p:cNvSpPr>
          <p:nvPr/>
        </p:nvSpPr>
        <p:spPr bwMode="auto">
          <a:xfrm>
            <a:off x="933215" y="1979718"/>
            <a:ext cx="3393133" cy="737764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rejestracja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przesyłki wpływającej w rejestrze 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przesyłek </a:t>
            </a:r>
            <a:endParaRPr lang="pl-PL" alt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747477" y="3200832"/>
            <a:ext cx="3854340" cy="1195531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aniesienie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na pierwszą stronę przesyłki  pieczęci 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wpływu -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Załącznik nr 1 do 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Instrukcji kancelaryjnej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(jeżeli nie ma możliwości otwarcia przesyłki wówczas pieczęć wpływu umieszcza się na kopercie) </a:t>
            </a:r>
            <a:endParaRPr lang="pl-PL" alt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95262" y="5212769"/>
            <a:ext cx="3559820" cy="1496141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itchFamily="34" charset="0"/>
                <a:ea typeface="Calibri" pitchFamily="34" charset="0"/>
                <a:cs typeface="Arial" pitchFamily="34" charset="0"/>
              </a:rPr>
              <a:t>rozdział przesyłek (bez dekretacji) bezpośrednio do jednostek organizacyjnych, na właściwe stanowiska pracy lub do dekretacji jeżeli nie ma pewności do kogo powinna być skierowana przesyłka </a:t>
            </a:r>
            <a:endParaRPr lang="pl-PL" alt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285846" y="944932"/>
            <a:ext cx="2687870" cy="304800"/>
          </a:xfrm>
          <a:prstGeom prst="rect">
            <a:avLst/>
          </a:prstGeom>
          <a:solidFill>
            <a:srgbClr val="FBD4B4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sz="12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Na nośniku papierowym</a:t>
            </a:r>
            <a:endParaRPr lang="pl-PL" altLang="pl-PL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6846937" y="896938"/>
            <a:ext cx="2489423" cy="304800"/>
          </a:xfrm>
          <a:prstGeom prst="rect">
            <a:avLst/>
          </a:prstGeom>
          <a:solidFill>
            <a:srgbClr val="FCD5B5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sz="12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W wersji elektronicznej</a:t>
            </a:r>
            <a:endParaRPr lang="pl-PL" altLang="pl-PL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081193" y="2634240"/>
            <a:ext cx="5010877" cy="563196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ejestracja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przesyłki wpływającej w rejestrze 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przesyłek</a:t>
            </a:r>
            <a:endParaRPr lang="pl-PL" alt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879977" y="1577043"/>
            <a:ext cx="5832294" cy="627822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selekcja przesyłek w celu oddzielenia spamu i korespondencji zawierającej złośliwe oprogramowanie od 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tej, która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jest przeznaczona do realizacji w Politechnice</a:t>
            </a:r>
            <a:endParaRPr lang="pl-PL" alt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057740" y="4419004"/>
            <a:ext cx="4896544" cy="865654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aniesienie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na pierwszą stronę przesyłki  pieczęci 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wpływu -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itchFamily="34" charset="0"/>
              </a:rPr>
              <a:t>Załącznik nr 1 do Instrukcji kancelaryjnej (jeżeli nie ma możliwości otwarcia przesyłki wówczas pieczęć wpływu umieszcza się na kopercie) </a:t>
            </a:r>
            <a:endParaRPr lang="pl-PL" alt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057740" y="3622904"/>
            <a:ext cx="3759224" cy="285750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w</a:t>
            </a:r>
            <a:r>
              <a:rPr lang="pl-PL" altLang="pl-PL" sz="12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ydrukowanie </a:t>
            </a:r>
            <a:r>
              <a:rPr lang="pl-PL" altLang="pl-P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przesyłki </a:t>
            </a:r>
            <a:endParaRPr lang="pl-PL" alt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994170" y="3186578"/>
            <a:ext cx="41910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7926083" y="2262765"/>
            <a:ext cx="50335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2365622" y="4676232"/>
            <a:ext cx="41910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2441984" y="2815103"/>
            <a:ext cx="41910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8" name="Strzałka w dół 17"/>
          <p:cNvSpPr/>
          <p:nvPr/>
        </p:nvSpPr>
        <p:spPr>
          <a:xfrm>
            <a:off x="2420231" y="1421126"/>
            <a:ext cx="41910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19" name="Strzałka w dół 18"/>
          <p:cNvSpPr/>
          <p:nvPr/>
        </p:nvSpPr>
        <p:spPr>
          <a:xfrm>
            <a:off x="7968208" y="1235389"/>
            <a:ext cx="41910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0" name="Strzałka w dół 19"/>
          <p:cNvSpPr/>
          <p:nvPr/>
        </p:nvSpPr>
        <p:spPr>
          <a:xfrm>
            <a:off x="7994170" y="5294757"/>
            <a:ext cx="41910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676401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1905001" y="2402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sz="600">
                <a:latin typeface="Arial" pitchFamily="34" charset="0"/>
                <a:cs typeface="Arial" pitchFamily="34" charset="0"/>
              </a:rPr>
              <a:t/>
            </a:r>
            <a:br>
              <a:rPr lang="pl-PL" altLang="pl-PL" sz="600">
                <a:latin typeface="Arial" pitchFamily="34" charset="0"/>
                <a:cs typeface="Arial" pitchFamily="34" charset="0"/>
              </a:rPr>
            </a:br>
            <a:endParaRPr lang="pl-PL" alt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1905001" y="2402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sz="600">
                <a:latin typeface="Arial" pitchFamily="34" charset="0"/>
                <a:cs typeface="Arial" pitchFamily="34" charset="0"/>
              </a:rPr>
              <a:t/>
            </a:r>
            <a:br>
              <a:rPr lang="pl-PL" altLang="pl-PL" sz="600">
                <a:latin typeface="Arial" pitchFamily="34" charset="0"/>
                <a:cs typeface="Arial" pitchFamily="34" charset="0"/>
              </a:rPr>
            </a:br>
            <a:endParaRPr lang="pl-PL" alt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1828279" y="-273025"/>
            <a:ext cx="529183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57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pl-PL" altLang="pl-PL" sz="1200" dirty="0">
              <a:latin typeface="Palatino Linotype" pitchFamily="18" charset="0"/>
              <a:ea typeface="Calibri" pitchFamily="34" charset="0"/>
            </a:endParaRPr>
          </a:p>
          <a:p>
            <a:pPr eaLnBrk="0" hangingPunct="0"/>
            <a:r>
              <a:rPr lang="pl-PL" altLang="pl-PL" sz="1200" dirty="0">
                <a:latin typeface="Palatino Linotype" pitchFamily="18" charset="0"/>
                <a:ea typeface="Calibri" pitchFamily="34" charset="0"/>
              </a:rPr>
              <a:t>	</a:t>
            </a:r>
            <a:endParaRPr lang="pl-PL" altLang="pl-PL" sz="600" dirty="0"/>
          </a:p>
          <a:p>
            <a:pPr eaLnBrk="0" hangingPunct="0"/>
            <a:r>
              <a:rPr lang="pl-PL" altLang="pl-PL" sz="1200" dirty="0">
                <a:latin typeface="Palatino Linotype" pitchFamily="18" charset="0"/>
                <a:ea typeface="Calibri" pitchFamily="34" charset="0"/>
              </a:rPr>
              <a:t>	</a:t>
            </a:r>
            <a:endParaRPr lang="pl-PL" altLang="pl-PL" sz="600" dirty="0"/>
          </a:p>
          <a:p>
            <a:pPr eaLnBrk="0" hangingPunct="0"/>
            <a:endParaRPr lang="pl-PL" altLang="pl-PL" dirty="0"/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1905001" y="2402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sz="600">
                <a:latin typeface="Arial" pitchFamily="34" charset="0"/>
                <a:cs typeface="Arial" pitchFamily="34" charset="0"/>
              </a:rPr>
              <a:t/>
            </a:r>
            <a:br>
              <a:rPr lang="pl-PL" altLang="pl-PL" sz="600">
                <a:latin typeface="Arial" pitchFamily="34" charset="0"/>
                <a:cs typeface="Arial" pitchFamily="34" charset="0"/>
              </a:rPr>
            </a:br>
            <a:endParaRPr lang="pl-PL" alt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1967970" y="-427798"/>
            <a:ext cx="547457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238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pl-PL" altLang="pl-PL" sz="1200" dirty="0">
              <a:latin typeface="Palatino Linotype" pitchFamily="18" charset="0"/>
              <a:ea typeface="Calibri" pitchFamily="34" charset="0"/>
            </a:endParaRPr>
          </a:p>
          <a:p>
            <a:pPr eaLnBrk="0" hangingPunct="0"/>
            <a:r>
              <a:rPr lang="pl-PL" altLang="pl-PL" sz="1200" dirty="0">
                <a:latin typeface="Palatino Linotype" pitchFamily="18" charset="0"/>
                <a:ea typeface="Calibri" pitchFamily="34" charset="0"/>
              </a:rPr>
              <a:t>	</a:t>
            </a:r>
            <a:endParaRPr lang="pl-PL" altLang="pl-PL" sz="600" dirty="0"/>
          </a:p>
          <a:p>
            <a:pPr eaLnBrk="0" hangingPunct="0"/>
            <a:r>
              <a:rPr lang="pl-PL" altLang="pl-PL" sz="1200" dirty="0">
                <a:latin typeface="Palatino Linotype" pitchFamily="18" charset="0"/>
                <a:ea typeface="Calibri" pitchFamily="34" charset="0"/>
              </a:rPr>
              <a:t>	</a:t>
            </a:r>
            <a:endParaRPr lang="pl-PL" altLang="pl-PL" sz="600" dirty="0"/>
          </a:p>
          <a:p>
            <a:pPr eaLnBrk="0" hangingPunct="0"/>
            <a:endParaRPr lang="pl-PL" altLang="pl-PL" dirty="0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6167832" y="5705000"/>
            <a:ext cx="5256584" cy="1102343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>
                <a:latin typeface="Arial" pitchFamily="34" charset="0"/>
                <a:ea typeface="Calibri" pitchFamily="34" charset="0"/>
                <a:cs typeface="Arial" pitchFamily="34" charset="0"/>
              </a:rPr>
              <a:t>rozdział przesyłek (bez dekretacji) bezpośrednio do jednostek organizacyjnych, na właściwe stanowiska pracy lub do dekretacji jeżeli nie ma pewności do kogo powinna być skierowana </a:t>
            </a:r>
            <a:r>
              <a:rPr lang="pl-PL" altLang="pl-PL" sz="1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przesyłka</a:t>
            </a:r>
            <a:endParaRPr lang="pl-PL" alt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1905000" y="65931"/>
            <a:ext cx="8229600" cy="650032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Punkt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kancelaryjny- </a:t>
            </a: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rejestracja wpływów</a:t>
            </a:r>
          </a:p>
        </p:txBody>
      </p:sp>
      <p:sp>
        <p:nvSpPr>
          <p:cNvPr id="28" name="Strzałka w dół 27"/>
          <p:cNvSpPr/>
          <p:nvPr/>
        </p:nvSpPr>
        <p:spPr>
          <a:xfrm>
            <a:off x="7926083" y="3994267"/>
            <a:ext cx="503350" cy="371475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6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Rodzaje przesyłek</a:t>
            </a:r>
            <a:endParaRPr lang="pl-PL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368" y="4533955"/>
            <a:ext cx="1250661" cy="1250661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034" y="4923313"/>
            <a:ext cx="982564" cy="65385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020" y="4509120"/>
            <a:ext cx="2465816" cy="130033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746" y="4948333"/>
            <a:ext cx="1075462" cy="596685"/>
          </a:xfrm>
          <a:prstGeom prst="rect">
            <a:avLst/>
          </a:prstGeom>
        </p:spPr>
      </p:pic>
      <p:cxnSp>
        <p:nvCxnSpPr>
          <p:cNvPr id="11" name="Łącznik prosty ze strzałką 10"/>
          <p:cNvCxnSpPr/>
          <p:nvPr/>
        </p:nvCxnSpPr>
        <p:spPr>
          <a:xfrm flipH="1">
            <a:off x="3125670" y="1690688"/>
            <a:ext cx="900100" cy="1594068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H="1">
            <a:off x="5448390" y="1690688"/>
            <a:ext cx="108012" cy="16564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7384867" y="1690688"/>
            <a:ext cx="247642" cy="18428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8762373" y="1708427"/>
            <a:ext cx="537731" cy="16564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90506" y="3858950"/>
            <a:ext cx="1944216" cy="61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wpływające na nośniku papierowym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4295800" y="3858950"/>
            <a:ext cx="1800200" cy="61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wpływające pocztą elektroniczną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8762373" y="390494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wpływające  na informatycznym nośniku danych 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6818157" y="3904942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wpływające na Elektroniczną Skrzynkę Podawczą</a:t>
            </a:r>
          </a:p>
        </p:txBody>
      </p:sp>
    </p:spTree>
    <p:extLst>
      <p:ext uri="{BB962C8B-B14F-4D97-AF65-F5344CB8AC3E}">
        <p14:creationId xmlns:p14="http://schemas.microsoft.com/office/powerpoint/2010/main" val="190441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4114" y="0"/>
            <a:ext cx="9318929" cy="117742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Postępowanie z przesyłkami wpływającymi pocztą elektroniczną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52007" y="2349862"/>
            <a:ext cx="10845579" cy="4176464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endParaRPr lang="pl-PL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rzesyłki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adresowane na skrzynkę poczty elektronicznej podanej w Biuletynie Informacji Publicznej, jako właściwą do kontaktu z Politechniką Częstochowską należy: </a:t>
            </a:r>
            <a:r>
              <a:rPr lang="pl-PL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zarejestrować, wydrukować, nanieść pieczęć wpływu na pierwszej stronie wydruku;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rzesyłki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adresowane na indywidualne adresy poczty 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elektronicznej: </a:t>
            </a:r>
            <a:endParaRPr lang="pl-PL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mające istotne znaczenie dla odzwierciedlenia przebiegu załatwiania spraw przez Politechnikę należy: </a:t>
            </a:r>
            <a:r>
              <a:rPr lang="pl-PL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zarejestrować, wydrukować, nanieść pieczęć wpływu na pierwszej stronie wydruku;</a:t>
            </a:r>
          </a:p>
          <a:p>
            <a:pPr marL="342900"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mające robocze znaczenie dla załatwianych spraw przez Politechnikę należy: </a:t>
            </a:r>
            <a:r>
              <a:rPr lang="pl-PL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wydrukować i włączyć bez rejestracji i dekretacji bezpośrednio do akt sprawy;</a:t>
            </a:r>
          </a:p>
          <a:p>
            <a:pPr marL="342900"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takie, które nie odzwierciedlają działalności Politechniki: </a:t>
            </a:r>
            <a:r>
              <a:rPr lang="pl-PL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rejestruje się i nie włącza do akt </a:t>
            </a:r>
            <a:r>
              <a:rPr lang="pl-PL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sprawy.</a:t>
            </a:r>
            <a:endParaRPr lang="pl-PL" sz="1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579" y="1096492"/>
            <a:ext cx="1973580" cy="14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7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8941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Przesyłki przekazane na ESP 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eżeli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są przeznaczone do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automatycznego rejestrowania w systemie teleinformatycznym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dedykowanym do realizacji określonych wyspecjalizowanych usług oraz spraw –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trzeba rejestrować jeżeli system teleinformatyczny, w którym są one przetwarzane, umożliwia wyszukiwanie i sortowanie co najmniej według daty wpływu i według nadawcy, od którego przesyłka pochodzi;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ozostałe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przesyłki, nieprzeznaczone do automatycznego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rejestrowania -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należy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zarejestrować, wydrukować wraz z UPO,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następnie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nanieść i wypełnić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na pierwszej stronie wydruku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pieczęć 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wpływu.</a:t>
            </a:r>
            <a:endParaRPr lang="pl-PL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Postępowanie z przesyłkami wpływającymi 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drogą </a:t>
            </a: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elektroniczną</a:t>
            </a:r>
          </a:p>
        </p:txBody>
      </p:sp>
    </p:spTree>
    <p:extLst>
      <p:ext uri="{BB962C8B-B14F-4D97-AF65-F5344CB8AC3E}">
        <p14:creationId xmlns:p14="http://schemas.microsoft.com/office/powerpoint/2010/main" val="405696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Postępowanie z przesyłkami przekazanymi na informatycznych nośnikach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62270" y="1908313"/>
            <a:ext cx="9710530" cy="52089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Przesyłki: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przekazane bezpośrednio na informatycznym nośniku danych należy:</a:t>
            </a:r>
          </a:p>
          <a:p>
            <a:pPr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zarejestrować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ydrukować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anieść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i wypełnić pieczęć wpływu na pierwszej stronie wydruku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tanowiące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załącznik do pisma przekazanego na nośniku papierowym należy:</a:t>
            </a:r>
          </a:p>
          <a:p>
            <a:pPr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arejestrować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2268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dnotować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rejestrze przesyłek wpływających informację o załączniku zapisanym na informatycznym nośniku danych.</a:t>
            </a:r>
          </a:p>
          <a:p>
            <a:pPr indent="0">
              <a:lnSpc>
                <a:spcPct val="150000"/>
              </a:lnSpc>
              <a:buNone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566" y="4939572"/>
            <a:ext cx="228600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Postępowanie z przesyłkami przekazanymi na informatycznych nośnikach danych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930" y="3894842"/>
            <a:ext cx="3598211" cy="2603251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55074" y="1170626"/>
            <a:ext cx="8373670" cy="532859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Jeżeli nie jest możliwe lub zasadne wydrukowanie pełnej treści przesyłki w postaci elektronicznej lub załącznika do niej należy wydrukować tylko część przesyłki  (np. pierwszą stronę) a jeśli i to nie jest możliwe należy sporządzić notatkę o przyjętej przesyłce, nanieść i wypełnić pieczęć wpływu na pierwszej stronie wydruku. Dołączyć do wydruku informatyczny nośnik danych a po zakończeniu sprawy nośnik ten należy przekazać do składu informatycznych nośników danych Politechniki. </a:t>
            </a:r>
          </a:p>
          <a:p>
            <a:pPr algn="just">
              <a:lnSpc>
                <a:spcPct val="17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Jeżeli przesyłka w postaci elektronicznej lub załącznik do niej zawiera podpis elektroniczny identyfikujący jego posiadacza w sposób określony w przepisach ustawy o 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informatyzacji (Ustawa z dnia 17 lutego 2005 r. z </a:t>
            </a:r>
            <a:r>
              <a:rPr lang="pl-PL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m. o informatyzacji podmiotów realizujących zadana publiczne)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oraz nie ma UPO odnoszącego się do tej przesyłki, na wydruku opatrzonym pieczęcią wpływu nanosi się informację o ważności podpisu elektronicznego i integralności podpisanego dokumentu oraz dacie tej weryfikacji (na przykład: „podpis elektroniczny zweryfikowany w 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dniu… [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data]; wynik weryfikacji: ważny/nieważny/brak możliwości weryfikacji”), a także czytelny podpis sporządzającego wydruk.</a:t>
            </a:r>
          </a:p>
          <a:p>
            <a:pPr algn="just">
              <a:lnSpc>
                <a:spcPct val="17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Na wydruk UPO nanosi się tylko czytelny podpis sporządzającego wydruk oraz datę wykonania wydruku.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91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6815" y="531380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Przepisy kancelaryjno-archiwalne                            Politechniki Częstochowskiej obowiązujące                          od 1 stycznia 2022 roku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9878" y="2506662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Instrukcja kancelaryjna Politechniki Częstochowskiej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(wprowadzona Zarządzeniem nr 219/2021 Rektora Politechniki Częstochowskiej z dnia 21.12.2021 roku w sprawie: wprowadzenia Instrukcji kancelaryjnej Politechniki Częstochowskiej);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Instrukcja o organizacji i zakresie działania Archiwum Politechniki Częstochowskiej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(wprowadzona Zarządzeniem nr 220/2021 Rektora Politechniki Częstochowskiej z dnia 21.12.2021 roku w sprawie: wprowadzenia Instrukcji o organizacji i zakresie działania Archiwum Politechniki Częstochowskiej);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Jednolity rzeczowy wykaz akt Politechniki Częstochowskiej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(wprowadzony Zarządzeniem nr 221/2021 Rektora Politechniki Częstochowskiej z dnia 21.12.2021 roku w sprawie: wprowadzenia Jednolitego rzeczowego wykazu akt Politechniki Częstochowskiej).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98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hemat blokowy: proces 3"/>
          <p:cNvSpPr/>
          <p:nvPr/>
        </p:nvSpPr>
        <p:spPr>
          <a:xfrm>
            <a:off x="546651" y="0"/>
            <a:ext cx="11310731" cy="6597352"/>
          </a:xfrm>
          <a:prstGeom prst="flowChart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algn="ctr">
              <a:lnSpc>
                <a:spcPct val="150000"/>
              </a:lnSpc>
            </a:pPr>
            <a:r>
              <a:rPr lang="pl-P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Ważne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3" dir="5400000" sy="-100000" algn="bl"/>
              </a:effectLs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28600" algn="ctr">
              <a:lnSpc>
                <a:spcPct val="150000"/>
              </a:lnSpc>
            </a:pPr>
            <a:r>
              <a:rPr lang="pl-PL" sz="2800" b="1" cap="all" dirty="0" err="1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RejestracjA</a:t>
            </a:r>
            <a:r>
              <a:rPr lang="pl-P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spraw w jednostkach merytorycznych</a:t>
            </a:r>
            <a:endParaRPr lang="pl-PL" sz="2800" b="1" cap="all" dirty="0" smtClean="0">
              <a:ln w="4496" cap="flat" cmpd="sng" algn="ctr">
                <a:solidFill>
                  <a:srgbClr val="5C437A"/>
                </a:solidFill>
                <a:prstDash val="solid"/>
                <a:round/>
              </a:ln>
              <a:solidFill>
                <a:srgbClr val="548DD4"/>
              </a:solidFill>
              <a:effectLst>
                <a:reflection blurRad="12700" stA="28000" endPos="45000" dist="1003" dir="5400000" sy="-100000" algn="bl"/>
              </a:effectLs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28600" algn="ctr">
              <a:lnSpc>
                <a:spcPct val="150000"/>
              </a:lnSpc>
            </a:pPr>
            <a:endParaRPr lang="pl-PL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znak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 nadaje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jednostka merytoryczna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czyli taka, która daną sprawę prowadzi, podejmuje czynności w tej sprawie, gromadzi i przekazuje dokumentację tej sprawy do archiwum;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jednostka merytoryczna nadaje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znak sprawy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 podstawie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pierwszego pisma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które ją rozpoczyna;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jeżeli jednostka merytoryczna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współpracuje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przy realizacji danej sprawy z innymi jednostkami organizacyjnymi to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informuje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ona te jednostki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 znaku sprawy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którym się w tej sprawie posługuje;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jednostki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współpracujące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posługują się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tym samym znakiem sprawy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np. jednostka współpracująca sporządza notatkę, oryginał notatki ze znakiem sprawy, którym posługuje się  jednostka merytoryczna trafia do jednostki która prowadzi daną </a:t>
            </a:r>
            <a:r>
              <a:rPr lang="pl-PL" sz="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sprawę -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pl-PL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§ 7 </a:t>
            </a:r>
            <a:r>
              <a:rPr lang="pl-PL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ust. </a:t>
            </a:r>
            <a:r>
              <a:rPr lang="pl-PL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</a:t>
            </a:r>
            <a:r>
              <a:rPr lang="pl-PL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Instrukcji kancelaryjnej)</a:t>
            </a:r>
            <a:r>
              <a:rPr lang="pl-PL" sz="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;</a:t>
            </a:r>
            <a:endParaRPr lang="pl-PL" sz="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jeżeli w związku z przekazaną z innej jednostki organizacyjnej sprawą należy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wszcząć nową sprawę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wówczas jednostka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rejestruje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ją pod nowym znakiem sprawy i staje się dla niej 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jednostką merytoryczną;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jednostka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współpracująca w danej sprawie może pozostawić sobie kopie sprawy (</a:t>
            </a:r>
            <a:r>
              <a:rPr lang="pl-PL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§ 7 ust. 2 Instrukcji </a:t>
            </a:r>
            <a:r>
              <a:rPr lang="pl-PL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kancelaryjnej}</a:t>
            </a:r>
            <a:r>
              <a:rPr lang="pl-PL" sz="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stanowi ona wówczas kat. </a:t>
            </a:r>
            <a:r>
              <a:rPr lang="pl-PL" sz="1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Bc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(wyjaśnienie pojęcia kat. </a:t>
            </a:r>
            <a:r>
              <a:rPr lang="pl-PL" sz="1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Bc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por. </a:t>
            </a:r>
            <a:r>
              <a:rPr lang="pl-PL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§ 5 </a:t>
            </a:r>
            <a:r>
              <a:rPr lang="pl-PL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ust. </a:t>
            </a:r>
            <a:r>
              <a:rPr lang="pl-PL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 </a:t>
            </a:r>
            <a:r>
              <a:rPr lang="pl-PL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pkt</a:t>
            </a:r>
            <a:r>
              <a:rPr lang="pl-PL" sz="12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2, lit. c  </a:t>
            </a:r>
            <a:r>
              <a:rPr lang="pl-PL" sz="1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Instrukcji kancelaryjnej).</a:t>
            </a:r>
            <a:endParaRPr lang="pl-PL" sz="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pl-PL" sz="1100" dirty="0">
                <a:latin typeface="Arial"/>
                <a:ea typeface="Calibri"/>
                <a:cs typeface="Times New Roman"/>
              </a:rPr>
              <a:t> </a:t>
            </a:r>
            <a:endParaRPr lang="pl-PL" sz="11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41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33748" y="0"/>
            <a:ext cx="7765976" cy="7200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SPRAWA</a:t>
            </a:r>
            <a:endParaRPr lang="pl-PL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6227" y="836712"/>
            <a:ext cx="10754138" cy="5472608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Sprawa</a:t>
            </a:r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zdarzenie lub stan rzeczy, które wymagają rozpatrzenia, podjęcia działań lub przyjęcia do wiadomości. </a:t>
            </a:r>
          </a:p>
          <a:p>
            <a:pPr marL="571500" indent="-5715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Sprawę</a:t>
            </a:r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rozpoczyna pierwsze pismo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nie ma znaczenia czy zostało ono wytworzone w jednostce czy do niej wpłynęło. W trakcie załatwiania sprawy mogą powstawać różnego rodzaju dokumenty, stanowiące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akta 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sprawy.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prócz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pism mogą powstawać m.in. notatki służbowe, protokoły, projekty pism odrzucone przez kierowników zawierające wskazówki odnoszące się do sposobu załatwienia </a:t>
            </a:r>
            <a:r>
              <a:rPr lang="pl-P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sprawy.</a:t>
            </a:r>
            <a:endParaRPr lang="pl-P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Sprawę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rejestruje się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oparciu o hasła z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Jednolitego rzeczowego wykazu akt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 tym celu należy przyporządkować treść pisma do odpowiedniego,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końcowego hasła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Jednolitego rzeczowego wykazu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 czyli takiego które posiada określoną 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kategorię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archiwalną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Pismo wszczynające </a:t>
            </a:r>
            <a:r>
              <a:rPr lang="pl-P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sprawę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rejestruje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się w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spisie spraw 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oznacza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znakiem sprawy,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który będzie taki sam dla całości akt sprawy.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0434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8282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ZAŁATWIANIE SPRAW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70524"/>
            <a:ext cx="10515600" cy="521774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Jeżeli przesyłka przekazana lub zadekretowana do prowadzącego sprawę kończy ją, prowadzący sprawę, po włączeniu pisma do akt sprawy, wpisuje do </a:t>
            </a:r>
            <a:r>
              <a:rPr lang="pl-PL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spisu spraw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 datę jej ostatecznego załatwienia.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Jeżeli przesyłka przekazana lub zadekretowana do prowadzącego sprawę nie kończy sprawy, prowadzący sprawę załatwia ją w odpowiednim dla niej trybie, w tym przygotowuje projekty pism.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Jeżeli </a:t>
            </a:r>
            <a:r>
              <a:rPr lang="pl-PL" sz="4800" dirty="0">
                <a:latin typeface="Arial" pitchFamily="34" charset="0"/>
                <a:cs typeface="Arial" pitchFamily="34" charset="0"/>
              </a:rPr>
              <a:t>sprawa została </a:t>
            </a:r>
            <a:r>
              <a:rPr lang="pl-PL" sz="4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załatwiona ustnie</a:t>
            </a:r>
            <a:r>
              <a:rPr lang="pl-PL" sz="4800" dirty="0">
                <a:latin typeface="Arial" pitchFamily="34" charset="0"/>
                <a:cs typeface="Arial" pitchFamily="34" charset="0"/>
              </a:rPr>
              <a:t>, ale nie wynika to z treści przesyłki lub treści dekretacji, prowadzący 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sprawę: sporządza </a:t>
            </a:r>
            <a:r>
              <a:rPr lang="pl-PL" sz="4800" dirty="0">
                <a:latin typeface="Arial" pitchFamily="34" charset="0"/>
                <a:cs typeface="Arial" pitchFamily="34" charset="0"/>
              </a:rPr>
              <a:t>notatkę służbową opisującą sposób załatwienia 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sprawy, umieszcza </a:t>
            </a:r>
            <a:r>
              <a:rPr lang="pl-PL" sz="4800" dirty="0">
                <a:latin typeface="Arial" pitchFamily="34" charset="0"/>
                <a:cs typeface="Arial" pitchFamily="34" charset="0"/>
              </a:rPr>
              <a:t>przesyłkę wraz z notatką w aktach 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sprawy, wpisuje </a:t>
            </a:r>
            <a:r>
              <a:rPr lang="pl-PL" sz="4800" dirty="0">
                <a:latin typeface="Arial" pitchFamily="34" charset="0"/>
                <a:cs typeface="Arial" pitchFamily="34" charset="0"/>
              </a:rPr>
              <a:t>do spisu spraw datę ostatecznego załatwienia 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sprawy.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Forma </a:t>
            </a:r>
            <a:r>
              <a:rPr lang="pl-PL" sz="4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ustnego załatwienia sprawy </a:t>
            </a:r>
            <a:r>
              <a:rPr lang="pl-PL" sz="4800" dirty="0">
                <a:latin typeface="Arial" pitchFamily="34" charset="0"/>
                <a:cs typeface="Arial" pitchFamily="34" charset="0"/>
              </a:rPr>
              <a:t>może być stosowana pomiędzy poszczególnymi jednostkami organizacyjnymi, jak również w odniesieniu do spraw niewymagających sporządzenia pisemnej odpowiedzi</a:t>
            </a:r>
            <a:r>
              <a:rPr lang="pl-PL" sz="4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trakcie załatwiania sprawy dołącza się do akt w szczególności: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przesyłki zarejestrowane w rejestrach przesyłek wpływających i wychodzących;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notatki służbowe, protokoły z rozmów przeprowadzonych z interesantami lub z czynności dokonanych poza siedzibą Politechniki;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pisma przesłane za pomocą telefaksu;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przesyłki otrzymane pocztą elektroniczną, wskazane w § 14 ust. 3 i 4 Instrukcji kancelaryjnej;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projekty pism odrzucone w toku akceptacji przez kierowników jednostek organizacyjnych lub Rektora oraz uwagi i adnotacje tych osób odnoszące się do projektów pism, jeżeli mają znaczenie w załatwianej sprawie;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4800" dirty="0" smtClean="0">
                <a:latin typeface="Arial" pitchFamily="34" charset="0"/>
                <a:cs typeface="Arial" pitchFamily="34" charset="0"/>
              </a:rPr>
              <a:t>inne elementy akt sprawy, w tym pisma wewnętrzne.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85799" y="1763606"/>
            <a:ext cx="10803835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spisy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spraw prowadzi się oddzielnie dla każdej teczki rzeczowej, założonej dla konkretnej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klasy końcowej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wykazu akt;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każdy rok kalendarzowy zakłada się nowe teczki i spisy spraw dla spraw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wszczętych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w danym roku;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razie potrzeby można niektóre teczki i sprawy prowadzić przez okres dłuższy niż jeden rok kalendarzowy zakładając na każdy rok kalendarzowy nowy spis spraw dla spraw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wszczętych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w danym roku;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okumentację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nietworzącą akt spraw przypisuje się jedynie do klasy z Jednolitego rzeczowego wykazu akt i bez nadawania znaku sprawy odkłada do teczki o odpowiednim symbolem klasyfikacyjnym.</a:t>
            </a:r>
          </a:p>
        </p:txBody>
      </p:sp>
      <p:sp>
        <p:nvSpPr>
          <p:cNvPr id="4" name="Prostokąt 3"/>
          <p:cNvSpPr/>
          <p:nvPr/>
        </p:nvSpPr>
        <p:spPr>
          <a:xfrm>
            <a:off x="2969339" y="366572"/>
            <a:ext cx="674197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SPIS SPRAW W TECZCE RZECZOWEJ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67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827867"/>
              </p:ext>
            </p:extLst>
          </p:nvPr>
        </p:nvGraphicFramePr>
        <p:xfrm>
          <a:off x="1113215" y="1946732"/>
          <a:ext cx="9857984" cy="4672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5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9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1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68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17">
                <a:tc>
                  <a:txBody>
                    <a:bodyPr/>
                    <a:lstStyle/>
                    <a:p>
                      <a:pPr marL="449580" indent="-4432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R-BR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0150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Przepisy kancelaryjno-archiwalne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 jednostki organizacyjnej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 klasyfikacyjny z wykazu akt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Hasło klasyfikacyjne z wykazu akt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55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Lp.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SPRAWA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kogo wpłynęła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Uwagi dotyczące sposobu załatwienia sprawy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41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znak pisma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dnia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wszczęcia sprawy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Ostatecznego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załatwienia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541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Dot. aktualizacji hasła 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Jednolitego rzeczowego wykazu akt Politechniki Częstochowskiej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Centrum Współpracy Międzynarodowej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15.03.2022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02.09.2022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7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14.03.2022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13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Dot. Zmiany zapisu w Instrukcji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kancelaryjnej Politechniki Częstochowskiej - uzgodnienie z Archiwum Państwowym w Częstochowie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własna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20.05.2022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07.10.2022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4768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tc gridSpan="2"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 anchor="ctr"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77687" y="1041507"/>
            <a:ext cx="11102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Spis spraw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- formularz w postaci papierowej albo spis elektroniczny, do rejestrowania spraw w obrębie klasy z wykazu akt w roku kalendarzowym w danej jednostce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merytorycznej.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982402" y="222880"/>
            <a:ext cx="674197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SPIS SPRAW W TECZCE RZECZOWEJ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7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997314" y="2601779"/>
            <a:ext cx="40318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>
                <a:solidFill>
                  <a:srgbClr val="548DD4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R-BR</a:t>
            </a:r>
            <a:r>
              <a:rPr lang="pl-PL" sz="3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r>
              <a:rPr lang="pl-PL" sz="3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0150</a:t>
            </a:r>
            <a:r>
              <a:rPr lang="pl-PL" sz="3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r>
              <a:rPr lang="pl-PL" sz="3600" b="1" dirty="0">
                <a:solidFill>
                  <a:srgbClr val="40315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</a:t>
            </a:r>
            <a:r>
              <a:rPr lang="pl-PL" sz="3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r>
              <a:rPr lang="pl-PL" sz="3600" b="1" dirty="0">
                <a:solidFill>
                  <a:srgbClr val="00B05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2022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606087" y="1947402"/>
            <a:ext cx="2610037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Symbol jednostki organizacyjnej (wg aktualnie obowiązującego Regulaminu organizacyjnego Politechniki Częstochowskiej R-BR-Biuro Rektora)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121978" y="1052737"/>
            <a:ext cx="3417711" cy="10618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Symbol z Jednolitego rzeczowego wykazu akt Politechniki Częstochowskiej 0150- Przepisy kancelaryjno-archiwalne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5447929" y="4336520"/>
            <a:ext cx="1728193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Numer sprawy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8418003" y="3851756"/>
            <a:ext cx="2088232" cy="738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Oznaczenie roku kalendarzowego</a:t>
            </a:r>
          </a:p>
        </p:txBody>
      </p:sp>
      <p:cxnSp>
        <p:nvCxnSpPr>
          <p:cNvPr id="13" name="Łącznik prosty ze strzałką 12"/>
          <p:cNvCxnSpPr/>
          <p:nvPr/>
        </p:nvCxnSpPr>
        <p:spPr>
          <a:xfrm>
            <a:off x="4267247" y="2709500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H="1" flipV="1">
            <a:off x="8544272" y="3140968"/>
            <a:ext cx="717602" cy="557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6653600" y="2017004"/>
            <a:ext cx="0" cy="584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V="1">
            <a:off x="6204012" y="3140968"/>
            <a:ext cx="1404156" cy="10601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2519631" y="44624"/>
            <a:ext cx="6984776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ZNAK SPRAWY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1847528" y="5495179"/>
            <a:ext cx="8280920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Elementy znaku sprawy oddzielane są kropkami, z wyjątkiem symbolu jednostki gdzie dopuszcza się stosowanie myślnika.</a:t>
            </a:r>
          </a:p>
        </p:txBody>
      </p:sp>
    </p:spTree>
    <p:extLst>
      <p:ext uri="{BB962C8B-B14F-4D97-AF65-F5344CB8AC3E}">
        <p14:creationId xmlns:p14="http://schemas.microsoft.com/office/powerpoint/2010/main" val="23765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83365" y="2040202"/>
            <a:ext cx="9968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znaku sprawy za rokiem wszczęcia sprawy po kropce można dodać dodatkowe oznaczenia takie jak kolejny numer pisma wychodzącego w danej sprawie np. : </a:t>
            </a:r>
          </a:p>
          <a:p>
            <a:pPr>
              <a:lnSpc>
                <a:spcPct val="150000"/>
              </a:lnSpc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R-BR.142.1.2022.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lub symbol prowadzącego sprawę np. 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R-BR.142.1.2022.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lub połączyć oba te oznaczenia np.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R-BR.142.1.2022.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AN.3</a:t>
            </a:r>
            <a:endParaRPr lang="pl-PL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450517" y="260649"/>
            <a:ext cx="2837059" cy="6588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ZNAK SPRAWY</a:t>
            </a:r>
          </a:p>
        </p:txBody>
      </p:sp>
      <p:sp>
        <p:nvSpPr>
          <p:cNvPr id="4" name="Schemat blokowy: proces 3"/>
          <p:cNvSpPr/>
          <p:nvPr/>
        </p:nvSpPr>
        <p:spPr>
          <a:xfrm>
            <a:off x="248478" y="4547497"/>
            <a:ext cx="11728174" cy="2016224"/>
          </a:xfrm>
          <a:prstGeom prst="flowChart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algn="ctr">
              <a:lnSpc>
                <a:spcPct val="150000"/>
              </a:lnSpc>
            </a:pPr>
            <a:r>
              <a:rPr lang="pl-PL" sz="16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Ważne</a:t>
            </a:r>
            <a:endParaRPr lang="pl-PL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Symbol jednostki organizacyjnej, który stanowi element znaku sprawy, może być przyporządkowany w jednym roku kalendarzowym tylko do jednej jednostki organizacyjnej, niezależnie od zmian organizacyjnych w Politechnice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pl-PL" sz="1100" dirty="0">
                <a:latin typeface="Arial"/>
                <a:ea typeface="Calibri"/>
                <a:cs typeface="Times New Roman"/>
              </a:rPr>
              <a:t> </a:t>
            </a:r>
            <a:endParaRPr lang="pl-PL" sz="11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559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hemat blokowy: proces 4"/>
          <p:cNvSpPr/>
          <p:nvPr/>
        </p:nvSpPr>
        <p:spPr>
          <a:xfrm>
            <a:off x="566530" y="476673"/>
            <a:ext cx="11300791" cy="6192688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algn="ctr">
              <a:lnSpc>
                <a:spcPct val="150000"/>
              </a:lnSpc>
            </a:pPr>
            <a:r>
              <a:rPr lang="pl-PL" sz="28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Ważne</a:t>
            </a:r>
            <a:endParaRPr lang="pl-PL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28600" algn="ctr">
              <a:lnSpc>
                <a:spcPct val="150000"/>
              </a:lnSpc>
            </a:pPr>
            <a:r>
              <a:rPr lang="pl-PL" sz="28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548DD4"/>
                </a:solidFill>
                <a:effectLst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znak </a:t>
            </a:r>
            <a:r>
              <a:rPr lang="pl-PL" sz="2800" b="1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548DD4"/>
                </a:solidFill>
                <a:effectLst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</a:t>
            </a:r>
          </a:p>
          <a:p>
            <a:pPr marL="228600" algn="ctr">
              <a:lnSpc>
                <a:spcPct val="150000"/>
              </a:lnSpc>
            </a:pPr>
            <a:endParaRPr lang="pl-PL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ażde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pismo w ramach danej sprawy musi posiadać znak sprawy;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nak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 dla wszystkich pism w ramach danej sprawy jest taki sam;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nak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 nadawany jest w momencie gdy pojawi się pierwsze pismo w danej sprawie;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ymbol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klasyfikacyjny (element znaku sprawy) dla sprawy wszczynanej wyszukiwany jest w tym Jednolitym rzeczowym wykazie akt, który w momencie rozpoczynania sprawy obowiązuje w Politechnice 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Częstochowskiej;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znak sprawy pozostaje niezmienny aż do zakończenia sprawy, nawet gdy sprawa trwa dłużej niż rok, lub zmienia się jednolity rzeczowy wykaz akt;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znak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 może ulec zmianie wówczas gdy w wyniku reorganizacji jednostki akta sprawy niezakończonej przejmuje nowa jednostka organizacyjna;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nak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 może ulec zmianie wówczas gdy zakończona sprawa zaczyna się na nowo.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1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83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392498"/>
              </p:ext>
            </p:extLst>
          </p:nvPr>
        </p:nvGraphicFramePr>
        <p:xfrm>
          <a:off x="536713" y="1052740"/>
          <a:ext cx="10845272" cy="5676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84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31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63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5371">
                <a:tc>
                  <a:txBody>
                    <a:bodyPr/>
                    <a:lstStyle/>
                    <a:p>
                      <a:pPr marL="449580" indent="-4432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R-BR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0150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Przepisy kancelaryjno-archiwalne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6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 jednostki organizacyjnej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 klasyfikacyjny z wykazu akt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Hasło klasyfikacyjne z wykazu akt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371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Lp.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SPRAWA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kogo wpłynęła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Uwagi dotyczące sposobu załatwienia sprawy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1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znak pisma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dnia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wszczęcia sprawy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Ostatecznego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załatwienia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589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3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Podteczka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aktualizację haseł 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Jednolitego rzeczowego wykazu akt Politechniki Częstochowskiej</a:t>
                      </a:r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3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pl-PL"/>
                    </a:p>
                  </a:txBody>
                  <a:tcPr marL="36689" marR="36689" marT="0" marB="0"/>
                </a:tc>
                <a:tc rowSpan="3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0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endParaRPr lang="pl-PL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198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Dot. Zmiany zapisu w Instrukcji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kancelaryjnej Politechniki Częstochowskiej - uzgodnienie z Archiwum Państwowym w Częstochowie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własna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20.05.2022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07.10.2022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2380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tc gridSpan="2"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 anchor="ctr"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0063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Dot. Zmiany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ustawy archiwalnej - informacja</a:t>
                      </a:r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Archiwum Państwowe w Częstochowie</a:t>
                      </a:r>
                    </a:p>
                    <a:p>
                      <a:endParaRPr lang="pl-PL" dirty="0"/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15.06.2022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15.06.2022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3375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gridSpan="2"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3215680" y="188640"/>
            <a:ext cx="6552728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TECZKA RZECZOWA I PODTECZKA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661310" y="4687536"/>
            <a:ext cx="261960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Znak sprawy 2</a:t>
            </a:r>
          </a:p>
          <a:p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R-BR.0150.2.2022</a:t>
            </a:r>
            <a:endParaRPr lang="pl-P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597212" y="5724519"/>
            <a:ext cx="261960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Znak sprawy 3</a:t>
            </a:r>
          </a:p>
          <a:p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R-BR.0150.3.2022</a:t>
            </a:r>
            <a:endParaRPr lang="pl-P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364897" y="3120466"/>
            <a:ext cx="391601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pozycji 1 spisu spraw wydzielono </a:t>
            </a:r>
            <a:r>
              <a:rPr lang="pl-PL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podteczkę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dla spraw związanych z aktualizacją Jednolitego rzeczowego wykazu akt.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94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3999" y="1520686"/>
            <a:ext cx="9796671" cy="37371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16" dir="5400000" sy="-100000" algn="bl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Ważne</a:t>
            </a:r>
            <a:r>
              <a:rPr lang="pl-PL" b="1" cap="all" dirty="0">
                <a:effectLst>
                  <a:reflection blurRad="12700" stA="28000" endPos="45000" dist="1016" dir="5400000" sy="-100000" algn="bl"/>
                </a:effectLst>
              </a:rPr>
              <a:t/>
            </a:r>
            <a:br>
              <a:rPr lang="pl-PL" b="1" cap="all" dirty="0">
                <a:effectLst>
                  <a:reflection blurRad="12700" stA="28000" endPos="45000" dist="1016" dir="5400000" sy="-100000" algn="bl"/>
                </a:effectLst>
              </a:rPr>
            </a:b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TECZKA RZECZOWA I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PODTECZKA</a:t>
            </a:r>
          </a:p>
          <a:p>
            <a:endParaRPr lang="pl-PL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podteczkę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zakłada się w celu zawężenia tematyki w ramach danego hasła końcowego z Jednolitego rzeczowego wykazu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akt;</a:t>
            </a: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dla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utworzonej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podteczki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należy założyć nowy spis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spraw.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41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Czym są przepisy kancelaryjno-archiwalne?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2611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Instrukcja kancelaryjna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to przepisy określające szczegółowe zasady i tryb wykonywania czynności kancelaryjnych w Politechnice Częstochowskiej oraz regulujące postępowanie w tym zakresie z wszelką dokumentacją.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Instrukcja o organizacji i zakresie działania Archiwum Politechniki Częstochowskiej (nazywana instrukcją archiwalną)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to przepisy określające organizację, zadania i zakres działania Archiwum Politechniki Częstochowskiej oraz postępowanie w archiwum uczelni z wszelką dokumentacją spraw zakończonych, niezależnie od techniki jej wytwarzania, postaci fizycznej oraz informacji w niej zawartych.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Jednolity rzeczowy wykaz akt</a:t>
            </a:r>
            <a:r>
              <a:rPr lang="pl-P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to systematyczny wykaz haseł rzeczowych, oznaczonych symbolami klasyfikacyjnymi, według którego akta są rejestrowane, łączone w sprawy i teczki oraz układane w jednostkach organizacyjnych Politechniki oraz Archiwum Politechniki. Wykaz akt zawiera kwalifikację archiwalną i terminy przechowywania dokumentacji kategorii B i BE.</a:t>
            </a:r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78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367556"/>
              </p:ext>
            </p:extLst>
          </p:nvPr>
        </p:nvGraphicFramePr>
        <p:xfrm>
          <a:off x="646042" y="1052739"/>
          <a:ext cx="10735943" cy="5735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8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0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78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096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468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8210">
                <a:tc>
                  <a:txBody>
                    <a:bodyPr/>
                    <a:lstStyle/>
                    <a:p>
                      <a:pPr marL="449580" indent="-44323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R-BR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0150.1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Przepisy kancelaryjno-archiwalne. </a:t>
                      </a:r>
                      <a:r>
                        <a:rPr lang="pl-PL" sz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Aktualizacja </a:t>
                      </a:r>
                      <a:r>
                        <a:rPr lang="pl-PL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haseł </a:t>
                      </a:r>
                      <a:r>
                        <a:rPr lang="pl-PL" sz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Jednolitego rzeczowego wykazu akt Politechniki Częstochowskiej. </a:t>
                      </a:r>
                      <a:r>
                        <a:rPr lang="pl-PL" sz="12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Podteczka</a:t>
                      </a:r>
                      <a:endParaRPr lang="pl-PL" sz="12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2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 jednostki organizacyjnej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 klasyfikacyjny z wykazu akt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Hasło klasyfikacyjne z wykazu akt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070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Lp.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SPRAWA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kogo wpłynęła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Uwagi dotyczące sposobu załatwienia sprawy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2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znak pisma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dnia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wszczęcia sprawy</a:t>
                      </a:r>
                      <a:endParaRPr lang="pl-PL" sz="12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ostatecznego </a:t>
                      </a:r>
                      <a:endParaRPr lang="pl-PL" sz="12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załatwienia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553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Aktualizacja 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kategorii archiwalnej dla klasy 412, 413 - zmiany podyktowane zmianami w przepisach zewnętrznych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własna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12.06.2022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15.09.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6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758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Rozbudowa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hasła klasyfikacyjnego Prace dyplomowe (46) – sugestie Działu Nauczania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 Nauczania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22.07.2022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22.10.2022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6437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tc gridSpan="2"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 anchor="ctr"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RD-N-0150.1.2022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20.07.2020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529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3.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Aktualizacja Jednolitego rzeczowego wykazu akt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własna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r>
                        <a:rPr lang="pl-PL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1.12.2022</a:t>
                      </a: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9052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gridSpan="2"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endParaRPr lang="pl-PL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689" marR="36689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689" marR="36689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689" marR="36689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567608" y="33265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TECZKA RZECZOWA I PODTECZKA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764183" y="3780599"/>
            <a:ext cx="249228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Znak sprawy 1 w </a:t>
            </a:r>
            <a:r>
              <a:rPr lang="pl-PL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podteczce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R-BR.0150.1.1.2022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926015" y="4772125"/>
            <a:ext cx="2304256" cy="6121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Znak 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sprawy 2 w </a:t>
            </a:r>
            <a:r>
              <a:rPr lang="pl-PL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podteczce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R-BR.0150.1.2.2022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858199" y="5968481"/>
            <a:ext cx="2304256" cy="6121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Znak 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sprawy 3 w </a:t>
            </a:r>
            <a:r>
              <a:rPr lang="pl-PL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podteczce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R-BR.0150.1.3.2022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06449" y="404664"/>
            <a:ext cx="10797871" cy="57178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pl-PL" sz="16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Teczki spraw mogą być prowadzone : </a:t>
            </a:r>
            <a:endParaRPr lang="pl-PL" sz="16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dłużej</a:t>
            </a: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niż rok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– gdy dokumentacji w ramach danej klasy jest znikoma ilość. Ważne by na każdy nowy rok został założony nowy spis spraw;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 postaci –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teczek zbiorczych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– do których odkłada się sprawy zarejestrowane w różnych spisach spraw np. teczki osobowe pracowników, teczki osobowe studentów;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 postaci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teczek dla przedmiotu lub podmiotu sprawy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rejestrowanych w jednym spisie spraw (polega na wprowadzeniu dodatkowego, oprócz tematycznego, kryterium podziału dokumentacji);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 postaci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teczki zakładanej dla jednej sprawy.</a:t>
            </a:r>
          </a:p>
        </p:txBody>
      </p:sp>
    </p:spTree>
    <p:extLst>
      <p:ext uri="{BB962C8B-B14F-4D97-AF65-F5344CB8AC3E}">
        <p14:creationId xmlns:p14="http://schemas.microsoft.com/office/powerpoint/2010/main" val="40562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22581" y="931934"/>
            <a:ext cx="5164428" cy="55399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Wydział Elektryczny</a:t>
            </a:r>
          </a:p>
          <a:p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123				       BE50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 smtClean="0"/>
              <a:t>…………………                                                                                     </a:t>
            </a:r>
            <a:r>
              <a:rPr lang="pl-PL" sz="1200" dirty="0"/>
              <a:t>......……………………</a:t>
            </a:r>
          </a:p>
          <a:p>
            <a:r>
              <a:rPr lang="pl-PL" sz="1200" dirty="0" smtClean="0"/>
              <a:t>(</a:t>
            </a:r>
            <a:r>
              <a:rPr lang="pl-PL" sz="1200" dirty="0"/>
              <a:t>nr albumu)                                                                               (kategoria archiwalna)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 </a:t>
            </a:r>
            <a:r>
              <a:rPr lang="pl-PL" sz="1200" b="1" dirty="0" smtClean="0"/>
              <a:t>R-WE- 440				        456</a:t>
            </a:r>
            <a:endParaRPr lang="pl-PL" sz="1200" b="1" dirty="0"/>
          </a:p>
          <a:p>
            <a:r>
              <a:rPr lang="pl-PL" sz="1200" dirty="0"/>
              <a:t>………………………...		 </a:t>
            </a:r>
            <a:r>
              <a:rPr lang="pl-PL" sz="1200" dirty="0" smtClean="0"/>
              <a:t>                       ……………………………</a:t>
            </a:r>
            <a:endParaRPr lang="pl-PL" sz="1200" dirty="0"/>
          </a:p>
          <a:p>
            <a:r>
              <a:rPr lang="pl-PL" sz="1200" dirty="0"/>
              <a:t>  (znak akt)			</a:t>
            </a:r>
            <a:r>
              <a:rPr lang="pl-PL" sz="1200" dirty="0" smtClean="0"/>
              <a:t>           </a:t>
            </a:r>
            <a:r>
              <a:rPr lang="pl-PL" sz="1200" dirty="0"/>
              <a:t>(kolejny numer archiwalny)</a:t>
            </a:r>
            <a:r>
              <a:rPr lang="pl-PL" sz="1200" b="1" dirty="0"/>
              <a:t>			</a:t>
            </a:r>
            <a:endParaRPr lang="pl-PL" sz="1200" dirty="0"/>
          </a:p>
          <a:p>
            <a:r>
              <a:rPr lang="pl-PL" sz="1200" dirty="0"/>
              <a:t> </a:t>
            </a:r>
          </a:p>
          <a:p>
            <a:pPr algn="ctr"/>
            <a:r>
              <a:rPr lang="pl-PL" sz="1200" b="1" dirty="0"/>
              <a:t>AKTA OSOBOWE STUDENTA</a:t>
            </a:r>
            <a:endParaRPr lang="pl-PL" sz="1200" dirty="0"/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nazwisko i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imię: 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Adam Nowak</a:t>
            </a:r>
          </a:p>
          <a:p>
            <a:pPr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absolwent/</a:t>
            </a:r>
            <a:r>
              <a:rPr lang="pl-PL" sz="1200" strike="sngStrike" dirty="0" smtClean="0">
                <a:latin typeface="Arial" panose="020B0604020202020204" pitchFamily="34" charset="0"/>
                <a:cs typeface="Arial" panose="020B0604020202020204" pitchFamily="34" charset="0"/>
              </a:rPr>
              <a:t>skreślony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*, kierunek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studiów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ELEKTROTECHNIKA</a:t>
            </a:r>
          </a:p>
          <a:p>
            <a:pPr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forma studiów-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stacjonarne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…,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poziom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studiów: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II, studia  magisterskie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data rozpoczęcia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studiów…1.10.2022……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data ukończenia studiów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……….……………..……………….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data opuszczenia uczelni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……………………..……………….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…………………….……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(sygnatura archiwalna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725556" y="159026"/>
            <a:ext cx="10595113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TECZKI ZBIORCZE - PRZYKŁADY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338459" y="932903"/>
            <a:ext cx="5164428" cy="5447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pl-P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Kadr Płac i Spraw Socjalnych 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R-KP-1201				       BE10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                                                             ………………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znak akt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                                                               (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kategoria archiwalna)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50000"/>
              </a:lnSpc>
            </a:pP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AKTA OSOBOWE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PRACOWNIKA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nazwisko i 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imię: 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Anna Kowalska</a:t>
            </a:r>
          </a:p>
          <a:p>
            <a:pPr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Data urodzenia: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12.03.2000</a:t>
            </a:r>
          </a:p>
          <a:p>
            <a:pPr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Data zatrudnienia od 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15.01.2022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do……..……..</a:t>
            </a: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…………………….……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(sygnatura archiwalna</a:t>
            </a: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968016" y="1947596"/>
            <a:ext cx="2376264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RK-NZ.261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	         KAT. B5	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Dokumentacja postępowania realizowanego w trybie wynikającym z Ustawy PZP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Przetarg nieograniczony.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Spis spraw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791127" y="1947596"/>
            <a:ext cx="2376264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RK-NZ.261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	         KAT. B5	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Dokumentacja postępowania realizowanego w trybie wynikającym z Ustawy PZP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Zamówienie z wolnej ręki.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Sprawy nr 2, 3, 4, 6, 7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834980" y="1947595"/>
            <a:ext cx="2376264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RK-NZ.261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	         KAT. B5	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Dokumentacja postępowania realizowanego w trybie wynikającym z Ustawy PZP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Przetarg ograniczony.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Sprawy nr 1, 5, 8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725556" y="159026"/>
            <a:ext cx="105951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TECZKI </a:t>
            </a: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DLA </a:t>
            </a: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PODMIOTU/PRZEDMIOTU SPRAWY- PRZYKŁADY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59903" y="1529678"/>
            <a:ext cx="237626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RK-NZ.261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	         KAT. B5	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Dokumentacja postępowania realizowanego w trybie wynikającym z Ustawy PZP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Przetarg nieograniczony. 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ZP-D-1/2022. 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Dostawa teczek do archiwizacji dokumentacji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583832" y="1544325"/>
            <a:ext cx="237626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RK-NZ.261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	         KAT. B5	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Dokumentacja postępowania realizowanego w trybie wynikającym z Ustawy PZP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Przetarg nieograniczony.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ZP-D-2/2022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Świadczenie usług pocztowych w obrocie krajowym i zagranicznym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983975" y="0"/>
            <a:ext cx="104559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TECZKA DLA JEDNEJ SPRAWY- PRZYKŁADY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592142" y="1530151"/>
            <a:ext cx="237626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Politechnika Częstochowska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Dział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RK-NZ.261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	         KAT. B5	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Dokumentacja postępowania realizowanego w trybie wynikającym z Ustawy PZP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Przetarg nieograniczony.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ZP-D-3/2022</a:t>
            </a: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Dostawa artykułów chemii gospodarczej wraz z transportem i rozładunkiem.</a:t>
            </a: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8474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6550" y="146045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DOKUMENTACJA TWORZĄCA AKTA SPRAWY I NIETWORZĄCA AKT SPRAWY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6550" y="2060421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Dokumentacja tworząca akta sprawy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to dokumentacja, która została przyporządkowana do sprawy i otrzymała znak sprawy.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Dokumentacja nietworząca akt sprawy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to dokumentacja, która nie została przyporządkowana do sprawy, a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jedynie do klasy z wykazu akt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Dokumentacji nietworzącej akt sprawy nie rejestruje się w spisach spraw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, lecz gromadzi w teczkach aktowych,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zakładanych dla klas końcowych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w jednolitym rzeczowym wykazie akt.</a:t>
            </a:r>
          </a:p>
        </p:txBody>
      </p:sp>
    </p:spTree>
    <p:extLst>
      <p:ext uri="{BB962C8B-B14F-4D97-AF65-F5344CB8AC3E}">
        <p14:creationId xmlns:p14="http://schemas.microsoft.com/office/powerpoint/2010/main" val="12347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2505" y="355458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Dokumentację nietworzącą akt sprawy mogą stanowić w szczególności: </a:t>
            </a:r>
            <a:endParaRPr lang="pl-PL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zaproszenia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, życzenia, podziękowania, kondolencje (jeżeli zostały zarejestrowane jako przesyłki wpływające i jednocześnie nie stanowią części akt sprawy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);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niezamawiane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oferty (jeżeli zostały zarejestrowane jako przesyłki wpływające i jednocześnie nie stanowią części akt sprawy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dokumentacja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finansowo-księgowa (m.in. faktury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listy obecności;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karty urlopowe;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dokumentacja magazynowa;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środki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ewidencyjne Archiwum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PCz;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dane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w systemach teleinformatycznych dedykowanych do realizacji określonych wyspecjalizowanych usług oraz spraw, w szczególności dane w systemie udostępniającym automatycznie dane z określonego rejestru, dane przesyłane za pomocą środków komunikacji elektronicznej automatycznie tworzące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rejestr;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rejestry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i ewidencje środków trwałych, </a:t>
            </a:r>
            <a:r>
              <a:rPr lang="pl-PL" sz="1600" dirty="0" err="1">
                <a:latin typeface="Arial" pitchFamily="34" charset="0"/>
                <a:cs typeface="Arial" pitchFamily="34" charset="0"/>
              </a:rPr>
              <a:t>wypożyczeń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 sprzętu, materiałów biurowych i zbiorów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bibliotecznych;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dokumentacja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pomocnicza, napływająca i powstająca w związku z użytkowaniem systemów teleinformatycznych.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05223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 ZAŁĄCZNIKACH DO INSTRUKCJI KANCELARYJNEJ DODATKOWO ZOSTAŁY ZAMIESZCZONE WZORY OPISU TECZKI DLA SIEDMIU RODZAJÓW AKT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4473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 Opis teczki akt osobowych studenta- ZAŁĄCZNIK NR 4.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Opis teczki z postępowania w sprawie nadania stopnia doktora/doktora habilitowanego- ZAŁĄCZNIK NR 5.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Opis teczki z postępowania w sprawie nadania tytułu profesora- ZAŁĄCZNIK NR 6.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Opis teczki z postępowania w sprawie nadania stopnia doktora honoris causa- ZAŁĄCZNIK NR 7.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Opis teczki akt osobowych pracownika- ZAŁĄCZNIK NR 8.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 Opis teczki dokumentacji technicznej- ZAŁĄCZNIK NR 9.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Opis teczki zawierającej dokumentację z projektów finansowanych ze źródeł zewnętrznych-               ZAŁĄCZNIK NR 10.</a:t>
            </a:r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0011" y="0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PRZECHOWYWANIE DOKUMENTACJI W JEDNOSTKACH ORGANIZACYJNYCH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0822" y="1635619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 dokumentacja przechowywana w jednostkach organizacyjnych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powinna być zabezpieczona przed wglądem osób postronnych, uszkodzeniem, zniszczeniem i utratą;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dokumentację należy przechowywać w teczkach aktowych;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teczki aktowe założone w danym roku kalendarzowym układa się w kolejności symboli klasyfikacyjnych z jednolitego rzeczowego wykazu akt;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w przypadku znikomej liczby spraw założonych w ciągu roku dla danej klasy końcowej z jednolitego rzeczowego wykazu akt, można prowadzić teczki aktowe ze spisami spraw przez okres dłuższy niż jeden rok. Wówczas zakłada się dla każdego roku odrębny spis spraw;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wewnątrz teczki aktowej akta spraw powinny był ułożone w kolejności wynikającej ze spisu spraw począwszy od numeru 1 na górze teczki, a w obrębie poszczególnych spraw chronologicznie (tak by pisma rozpoczynające sprawy znajdowały się na ich początku);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w przypadku wyjęcia dokumentacji z teczki aktowej należy w jej miejsce włożyć kartę zastępczą.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Niezbędne informacje, które powinna zawierać karta zastępcza zostały wskazane w §38 ust. 1 Instrukcji kancelaryjnej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 Dopuszczalne jest również wykonanie kopii wyjmowanej dokumentacji;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każda teczka aktowa zawierająca dokumentację spraw zakończonych powinna być opisana.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Elementy opisu teczki aktowej zostały wymienione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§37 ust. 2 Instrukcji kancelaryjnej.</a:t>
            </a:r>
            <a:endParaRPr lang="pl-PL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4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074" y="-1959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OPIS TECZKI AKTOWEJ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21385" y="865800"/>
            <a:ext cx="3851015" cy="5809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5396948" y="3031435"/>
            <a:ext cx="278295" cy="28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3984171" y="780307"/>
            <a:ext cx="3683726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400" b="1" dirty="0" smtClean="0">
                <a:latin typeface="Arial" pitchFamily="34" charset="0"/>
                <a:cs typeface="Arial" pitchFamily="34" charset="0"/>
              </a:rPr>
              <a:t>Politechnika Częstochowska</a:t>
            </a:r>
          </a:p>
          <a:p>
            <a:pPr algn="ctr"/>
            <a:r>
              <a:rPr lang="pl-PL" sz="1400" b="1" dirty="0" smtClean="0">
                <a:latin typeface="Arial" pitchFamily="34" charset="0"/>
                <a:cs typeface="Arial" pitchFamily="34" charset="0"/>
              </a:rPr>
              <a:t>Dział Nauczania</a:t>
            </a:r>
          </a:p>
          <a:p>
            <a:pPr algn="ctr"/>
            <a:r>
              <a:rPr lang="pl-PL" sz="1400" dirty="0" smtClean="0">
                <a:latin typeface="Arial" pitchFamily="34" charset="0"/>
                <a:cs typeface="Arial" pitchFamily="34" charset="0"/>
              </a:rPr>
              <a:t>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nazwa uczelni i nazwa jednostki organizacyjnej, która wytworzyła dokumentację</a:t>
            </a:r>
          </a:p>
          <a:p>
            <a:pPr>
              <a:lnSpc>
                <a:spcPct val="150000"/>
              </a:lnSpc>
            </a:pPr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1400" b="1" dirty="0" smtClean="0">
                <a:latin typeface="Arial" pitchFamily="34" charset="0"/>
                <a:cs typeface="Arial" pitchFamily="34" charset="0"/>
              </a:rPr>
              <a:t>RD-N-010                                         A</a:t>
            </a:r>
          </a:p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………………                              ……...…………….</a:t>
            </a:r>
          </a:p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    znak akt                                kategoria archiwalna</a:t>
            </a:r>
          </a:p>
          <a:p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400" b="1" dirty="0" smtClean="0">
                <a:latin typeface="Arial" pitchFamily="34" charset="0"/>
                <a:cs typeface="Arial" pitchFamily="34" charset="0"/>
              </a:rPr>
              <a:t>Podstawy prawne działania Politechniki</a:t>
            </a:r>
          </a:p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…………………………………………………..............</a:t>
            </a:r>
          </a:p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tytuł teczki spraw  (hasło z wykazu akt z bliższym określeniem zawartości teczki)</a:t>
            </a:r>
          </a:p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…………………………………………………………</a:t>
            </a:r>
          </a:p>
          <a:p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400" b="1" dirty="0" smtClean="0">
                <a:latin typeface="Arial" pitchFamily="34" charset="0"/>
                <a:cs typeface="Arial" pitchFamily="34" charset="0"/>
              </a:rPr>
              <a:t>2017-2019</a:t>
            </a:r>
          </a:p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……………….</a:t>
            </a:r>
          </a:p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daty skrajne</a:t>
            </a:r>
          </a:p>
          <a:p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4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pPr algn="ctr"/>
            <a:r>
              <a:rPr lang="pl-PL" sz="1400" dirty="0" smtClean="0">
                <a:latin typeface="Arial" pitchFamily="34" charset="0"/>
                <a:cs typeface="Arial" pitchFamily="34" charset="0"/>
              </a:rPr>
              <a:t>……..</a:t>
            </a:r>
          </a:p>
          <a:p>
            <a:pPr algn="ctr"/>
            <a:r>
              <a:rPr lang="pl-PL" sz="1400" dirty="0" smtClean="0">
                <a:latin typeface="Arial" pitchFamily="34" charset="0"/>
                <a:cs typeface="Arial" pitchFamily="34" charset="0"/>
              </a:rPr>
              <a:t>Tom</a:t>
            </a:r>
          </a:p>
          <a:p>
            <a:r>
              <a:rPr lang="pl-PL" sz="1400" dirty="0" smtClean="0">
                <a:latin typeface="Arial" pitchFamily="34" charset="0"/>
                <a:cs typeface="Arial" pitchFamily="34" charset="0"/>
              </a:rPr>
              <a:t>1522/5</a:t>
            </a:r>
          </a:p>
          <a:p>
            <a:r>
              <a:rPr lang="pl-PL" sz="1400" dirty="0" smtClean="0">
                <a:latin typeface="Arial" pitchFamily="34" charset="0"/>
                <a:cs typeface="Arial" pitchFamily="34" charset="0"/>
              </a:rPr>
              <a:t>……….</a:t>
            </a:r>
          </a:p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(sygnatura archiwalna)</a:t>
            </a:r>
          </a:p>
          <a:p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133800" y="293802"/>
            <a:ext cx="2403074" cy="20740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2317" y="2367879"/>
            <a:ext cx="2053574" cy="12803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1851931" y="3648221"/>
            <a:ext cx="2038832" cy="16548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2317" y="5303037"/>
            <a:ext cx="1849614" cy="15357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9841854" y="327568"/>
            <a:ext cx="2279670" cy="35059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8337754" y="3833487"/>
            <a:ext cx="1986116" cy="1569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10061470" y="5403147"/>
            <a:ext cx="1840437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1055459" y="301630"/>
            <a:ext cx="25662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Część znaku sprawy, czyli symbol jednostki organizacyjnej (wynikający z regulaminu organizacyjnego Politechniki) i symbol klasyfikacyjny z jednolitego rzeczowego wykazu akt. Dopuszczalne jest również zamieszczenie dodatkowo numeru sprawy, który stał się podstawą wydzielenia grupy spraw lub pełnego znaku sprawy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-140723" y="2352553"/>
            <a:ext cx="23025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Tytuł teczki złożony z pełnego hasła klasyfikacyjnego z jednolitego rzeczowego wykazu akt i dodatkowych informacji dotyczących dokumentacji występującej w teczce.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1807860" y="3590812"/>
            <a:ext cx="2126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Numer tomu, uwzględniany w opisie teczki tylko wtedy, gdy akta spraw przyporządkowane do tego samego symbolu klasyfikacyjnego z jednolitego rzeczowego wykazu akt w danym roku obejmują kilka teczek.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-64973" y="5303037"/>
            <a:ext cx="19841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Sygnatura archiwalna, uzupełniana przez archiwistę, składająca się z numeru spisu zdawczo-odbiorczego łamanego przez liczbę porządkową teczki w spisie zdawczo-odbiorczym.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9774564" y="293802"/>
            <a:ext cx="241873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Pełna nazwa uczelni i jednostki organizacyjnej, która wytworzyła dokumentację. Może się zdarzyć, że nazwa jednostki organizacyjnej, która wytworzyła dokumentację nie będzie tożsama z jednostką organizacyjną, która będzie przekazywała dokumentację. W tym miejscu powinna się znaleźć nazwa jednostki organizacyjnej, która w danym okresie czasu istniała i wytworzyła daną dokumentację. W przypadku opisu teczki dla akt jednostki organizacyjnej obecnie istniejącej, zaleca się zamieszczenie we wskazanym miejscu pieczątki tej jednostki.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pole tekstowe 27"/>
          <p:cNvSpPr txBox="1"/>
          <p:nvPr/>
        </p:nvSpPr>
        <p:spPr>
          <a:xfrm>
            <a:off x="8246769" y="3833487"/>
            <a:ext cx="2192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Kategoria archiwalna wynikająca z jednolitego rzeczowego wykazu akt (w przypadku kategorii B i BE powinien zostać również uwzględniony okres przechowywania dokumentacji, np. BE10).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pole tekstowe 28"/>
          <p:cNvSpPr txBox="1"/>
          <p:nvPr/>
        </p:nvSpPr>
        <p:spPr>
          <a:xfrm>
            <a:off x="9945116" y="5403147"/>
            <a:ext cx="2073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itchFamily="34" charset="0"/>
                <a:cs typeface="Arial" pitchFamily="34" charset="0"/>
              </a:rPr>
              <a:t>Rok najwcześniejszego i najpóźniejszego pisma w teczce.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Łącznik prosty ze strzałką 3"/>
          <p:cNvCxnSpPr>
            <a:stCxn id="22" idx="3"/>
          </p:cNvCxnSpPr>
          <p:nvPr/>
        </p:nvCxnSpPr>
        <p:spPr>
          <a:xfrm>
            <a:off x="3621678" y="1363459"/>
            <a:ext cx="458709" cy="8979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>
            <a:stCxn id="24" idx="3"/>
          </p:cNvCxnSpPr>
          <p:nvPr/>
        </p:nvCxnSpPr>
        <p:spPr>
          <a:xfrm>
            <a:off x="2161842" y="3045051"/>
            <a:ext cx="2282339" cy="4159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>
            <a:stCxn id="25" idx="3"/>
          </p:cNvCxnSpPr>
          <p:nvPr/>
        </p:nvCxnSpPr>
        <p:spPr>
          <a:xfrm>
            <a:off x="3934834" y="4467975"/>
            <a:ext cx="1601261" cy="11167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>
            <a:stCxn id="26" idx="3"/>
          </p:cNvCxnSpPr>
          <p:nvPr/>
        </p:nvCxnSpPr>
        <p:spPr>
          <a:xfrm>
            <a:off x="1919221" y="6087867"/>
            <a:ext cx="2161166" cy="214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>
            <a:stCxn id="27" idx="1"/>
          </p:cNvCxnSpPr>
          <p:nvPr/>
        </p:nvCxnSpPr>
        <p:spPr>
          <a:xfrm flipH="1" flipV="1">
            <a:off x="7247979" y="1248164"/>
            <a:ext cx="2526585" cy="8461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>
            <a:stCxn id="28" idx="1"/>
          </p:cNvCxnSpPr>
          <p:nvPr/>
        </p:nvCxnSpPr>
        <p:spPr>
          <a:xfrm flipH="1" flipV="1">
            <a:off x="7601045" y="3008050"/>
            <a:ext cx="645724" cy="16102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>
            <a:stCxn id="29" idx="1"/>
          </p:cNvCxnSpPr>
          <p:nvPr/>
        </p:nvCxnSpPr>
        <p:spPr>
          <a:xfrm flipH="1" flipV="1">
            <a:off x="6341806" y="5112774"/>
            <a:ext cx="3603310" cy="6135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25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1057523" y="620689"/>
            <a:ext cx="10519576" cy="2979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 Politechnice Częstochowskiej obowiązuje </a:t>
            </a:r>
            <a: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BEZDZIENNIKOWY </a:t>
            </a:r>
            <a:r>
              <a:rPr lang="pl-PL" sz="28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pl-PL" sz="2800" b="1" cap="al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KANCELARYJNY </a:t>
            </a:r>
            <a: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(§ </a:t>
            </a:r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ust. </a:t>
            </a:r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Instrukcji Kancelaryjnej).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192696" y="3727176"/>
            <a:ext cx="10316817" cy="19381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Art. 6 ust.1 Ustawy o narodowym zasobie archiwalnym, obliguje wszystkie podmioty państwowe i samorządowe w Polsce do zapewnienia odpowiedniej ewidencji, przechowywania i ochrony przed uszkodzeniem, utratą lub zniszczeniem dokumentacji spraw.</a:t>
            </a:r>
          </a:p>
          <a:p>
            <a:pPr>
              <a:spcBef>
                <a:spcPts val="0"/>
              </a:spcBef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64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PRZEKAZYWANIE DOKUMENTACJI DO ARCHIWUM POLITECHNIKI CZĘSTOCHOWSKIEJ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9010" y="1969126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Przekazywanie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dokumentacji do Archiwum PCz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następuje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zgodnie z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wytycznymi określonymi w § 39, § 40 i § 41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Instrukcji kancelaryjnej oraz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§ 14, § 15, § 16, § 17, § 18 i § 19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Instrukcji o organizacji i zakresie działania Archiwum Politechniki Częstochowskiej.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Jednostki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organizacyjne przekazują do Archiwum PCz dokumentację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pełnymi rocznikami i kompletną, nie później niż po upływie pełnych dwóch lat kalendarzowych, licząc od pierwszego stycznia roku następującego po roku zakończenia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spraw.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Dokumentację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spraw zakończonych niezbędną do bieżącej pracy można pozostawić w jednostce organizacyjnej, ale wyłącznie na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zasadzie jej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wypożyczenia z Archiwum PCz tj. po dokonaniu formalności przekazania (uporządkowaniu dokumentacji, sporządzeniu spisów zdawczo-odbiorczych, wypełnieniu kart udostępniania akt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Archiwista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ustala, w porozumieniu z kierownikami jednostek organizacyjnych, corocznie terminarz przygotowania i przekazywania dokumentacji do Archiwum PCz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Archiwum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PCz przejmuje z poszczególnych jednostek organizacyjnych akta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spraw ostatecznie zakończonych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, kompletnymi rocznikami, zakwalifikowane   do odpowiednich kategorii archiwalnych, prawidłowo uporządkowane i zewidencjonowane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Dokumentacja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spraw zakończonych przekazywana do Archiwum PCz powinna być uporządkowana przez prowadzących sprawy lub wyznaczonego w danej jednostce organizacyjnej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pracownika.</a:t>
            </a:r>
            <a:endParaRPr lang="pl-PL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pl-PL" sz="1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9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1263" y="209006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PRZEKAZYWANIE DOKUMENTACJI DO ARCHIWUM POLITECHNIKI CZĘSTOCHOWSKIEJ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5138" y="1597937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200" b="1" dirty="0">
                <a:latin typeface="Arial" pitchFamily="34" charset="0"/>
                <a:cs typeface="Arial" pitchFamily="34" charset="0"/>
              </a:rPr>
              <a:t>Przez uporządkowanie materiałów archiwalnych (dokumentacji kat. A) i dokumentacji o kategorii archiwalnej wyższej niż B10 i BE10, rozumie się</a:t>
            </a: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ułożenie akt spraw wewnątrz teczki aktowej w kolejności spisu spraw począwszy od numeru 1 na górze teczki, a w obrębie spraw chronologicznie (tak by pisma rozpoczynające sprawy znajdowały się na ich początku);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wyłączenie zbędnych identycznych kopii tych samych przesyłek lub pism;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odłożenie do teczek aktowych spisów spraw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usunięcie z dokumentacji części metalowych, plastikowych i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folii (np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. spinacze, zszywki, wąsy, koszulki, itp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.);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umieszczenie dokumentacji w wiązanych teczkach aktowych z tektury bezkwasowej (w przypadku akt osobowych dopuszcza się koperty) o grubości nieprzekraczającej 5 cm, a tych w razie potrzeby- w pudłach, przy czym jeżeli grubość teczki przekracza 5 cm, należy teczkę podzielić na tomy, chyba że jest to niemożliwe z przyczyn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fizycznych;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ponumerowanie stron dokumentacji kategorii A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zwykłym miękkim ołówkiem nanosząc numer strony w zewnętrznym górnym rogu; liczbę stron w danej teczce podaje się na wewnętrznej części tylnej okładki w formie zapisu: „Niniejsza teczka zawiera.... stron kolejno ponumerowanych.</a:t>
            </a:r>
            <a:r>
              <a:rPr lang="pl-PL" sz="1200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[miejscowość, data, podpis osoby porządkującej i paginującej akta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pl-PL" sz="1200" i="1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opisanie teczek aktowych, zgodnie z postanowieniami § 37 ust. 2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Instrukcji kancelaryjnej;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ułożenie teczek aktowych w kolejności wynikającej z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jednolitego rzeczowego wykazu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akt odrębnie w ramach materiałów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archiwalnych (kat. A)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i odrębnie w ramach dokumentacji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niearchiwalnej (kat. B, BE i </a:t>
            </a:r>
            <a:r>
              <a:rPr lang="pl-PL" sz="1200" dirty="0" err="1" smtClean="0">
                <a:latin typeface="Arial" pitchFamily="34" charset="0"/>
                <a:cs typeface="Arial" pitchFamily="34" charset="0"/>
              </a:rPr>
              <a:t>Bc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naniesienie w lewym dolnym rogu teczki liczby porządkowej ze spisu zdawczo-odbiorczego (element sygnatury archiwalnej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).</a:t>
            </a:r>
            <a:endParaRPr lang="pl-PL" sz="1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9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1263" y="247560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PRZEKAZYWANIE DOKUMENTACJI DO ARCHIWUM POLITECHNIKI CZĘSTOCHOWSKIEJ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1263" y="231549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200" b="1" dirty="0">
                <a:latin typeface="Arial" panose="020B0604020202020204" pitchFamily="34" charset="0"/>
                <a:cs typeface="Arial" pitchFamily="34" charset="0"/>
              </a:rPr>
              <a:t>Przez uporządkowanie dokumentacji niearchiwalnej kategorii B10 oraz BE10 i niższej, rozumie się</a:t>
            </a: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odłożenie do teczek aktowych spisów spraw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umieszczenie dokumentacji w teczkach aktowych wiązanych o grubości nieprzekraczającej 5 cm, a tych w razie potrzeby- w pudłach, lub umieszczenie dokumentacji bezpośrednio w paczkach lub w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pudłach, przy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czym gdy grubość teczki przekracza 5 cm, należy teczkę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podzielić na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tomy, chyba że jest to niemożliwe z przyczyn fizycznych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opisanie teczek aktowych, zgodnie z przepisami § 37 ust. 2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Instrukcji kancelaryjnej;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ułożenie teczek aktowych w kolejności wynikającej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z jednolitego rzeczowego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wykazu akt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naniesienie, w lewym dolnym rogu teczki, liczby porządkowej ze spisu zdawczo-odbiorczego (element sygnatury archiwalnej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).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PRZEKAZYWANIE DOKUMENTACJI DO ARCHIWUM POLITECHNIKI CZĘSTOCHOWSKIEJ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1263" y="207381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anose="020B0604020202020204" pitchFamily="34" charset="0"/>
                <a:cs typeface="Arial" pitchFamily="34" charset="0"/>
              </a:rPr>
              <a:t>Przekazywanie dokumentacji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do Archiwum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PCz odbywa się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podstawie spisu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zdawczo-odbiorczego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Sporządzenie spisu należy do obowiązków prowadzącego sprawy lub pracownika wyznaczonego przez kierownika jednostki organizacyjnej przekazującej dokumentację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Spis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zdawczo-odbiorczy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sporządza się odrębnie dla materiałów archiwalnych (dokumentacji kategorii A) w czterech egzemplarzach i dokumentacji niearchiwalnej (dokumentacji kategorii B, BE i </a:t>
            </a:r>
            <a:r>
              <a:rPr lang="pl-PL" sz="1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w trzech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egzemplarzach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, przy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czym jeden egzemplarz spisu zdawczo-odbiorczego po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sprawdzeniu i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podpisaniu przez archiwistę przekazywany jest do jednostki organizacyjnej przekazującej dokumentację, pozostałe są przeznaczone dla Archiwum PCz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Jednostki organizacyjne przekazujące dokumentację do Archiwum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PCz, oprócz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spisów zdawczo-odbiorczych w wersji papierowej,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przekazują również </a:t>
            </a:r>
            <a:r>
              <a:rPr lang="pl-PL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ten sam spis w wersji elektronicznej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 Ponadto do przekazywanej dokumentacji powinny zostać dołączone wszelkie pomoce ewidencyjne: rejestry, ewidencje, kartoteki, skorowidze itp.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Poszczególne elementy spisu zdawczo-odbiorczego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określa §16 ust. 4 Instrukcji o organizacji i zakresie działania Archiwum Politechniki Częstochowskiej.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 Przykładowy spis zdawczo-odbiorczy dla dokumentacji kategorii B zamieszczono na kolejnym slajdzie.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3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ODDZIELNE RODZAJE SPISÓW ZDAWCZO-ODBIORCZYCH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0658" y="2249949"/>
            <a:ext cx="10515600" cy="30416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W załącznikach do Instrukcji o organizacji i zakresie działania Archiwum Politechniki Częstochowskiej dodatkowo zostały zamieszczone wzory spisów zdawczo-odbiorczych dla specyficznych rodzajów dokumentacji, tj. dla: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akt osobowych pracowników (ZAŁĄCZNIK NR 3),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akt osobowych studentów (ZAŁĄCZNIK NR 4),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dokumentacji technicznej (ZAŁĄCZNIK NR 5).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Ponadto ZAŁĄCZNIK NR 6 określa wzór spisu zdawczo-odbiorczego dla informatycznych nośników danych przekazywanych ze składu informatycznych nośników danych do Archiwum Politechniki Częstochowskiej.</a:t>
            </a:r>
          </a:p>
        </p:txBody>
      </p:sp>
    </p:spTree>
    <p:extLst>
      <p:ext uri="{BB962C8B-B14F-4D97-AF65-F5344CB8AC3E}">
        <p14:creationId xmlns:p14="http://schemas.microsoft.com/office/powerpoint/2010/main" val="337683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717811"/>
              </p:ext>
            </p:extLst>
          </p:nvPr>
        </p:nvGraphicFramePr>
        <p:xfrm>
          <a:off x="1779636" y="1123818"/>
          <a:ext cx="7964129" cy="356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540">
                  <a:extLst>
                    <a:ext uri="{9D8B030D-6E8A-4147-A177-3AD203B41FA5}">
                      <a16:colId xmlns:a16="http://schemas.microsoft.com/office/drawing/2014/main" val="1802893515"/>
                    </a:ext>
                  </a:extLst>
                </a:gridCol>
                <a:gridCol w="911225">
                  <a:extLst>
                    <a:ext uri="{9D8B030D-6E8A-4147-A177-3AD203B41FA5}">
                      <a16:colId xmlns:a16="http://schemas.microsoft.com/office/drawing/2014/main" val="1920185378"/>
                    </a:ext>
                  </a:extLst>
                </a:gridCol>
                <a:gridCol w="1934426">
                  <a:extLst>
                    <a:ext uri="{9D8B030D-6E8A-4147-A177-3AD203B41FA5}">
                      <a16:colId xmlns:a16="http://schemas.microsoft.com/office/drawing/2014/main" val="2902959778"/>
                    </a:ext>
                  </a:extLst>
                </a:gridCol>
                <a:gridCol w="646470">
                  <a:extLst>
                    <a:ext uri="{9D8B030D-6E8A-4147-A177-3AD203B41FA5}">
                      <a16:colId xmlns:a16="http://schemas.microsoft.com/office/drawing/2014/main" val="731712163"/>
                    </a:ext>
                  </a:extLst>
                </a:gridCol>
                <a:gridCol w="556681">
                  <a:extLst>
                    <a:ext uri="{9D8B030D-6E8A-4147-A177-3AD203B41FA5}">
                      <a16:colId xmlns:a16="http://schemas.microsoft.com/office/drawing/2014/main" val="2156351213"/>
                    </a:ext>
                  </a:extLst>
                </a:gridCol>
                <a:gridCol w="584938">
                  <a:extLst>
                    <a:ext uri="{9D8B030D-6E8A-4147-A177-3AD203B41FA5}">
                      <a16:colId xmlns:a16="http://schemas.microsoft.com/office/drawing/2014/main" val="4043317035"/>
                    </a:ext>
                  </a:extLst>
                </a:gridCol>
                <a:gridCol w="1686679">
                  <a:extLst>
                    <a:ext uri="{9D8B030D-6E8A-4147-A177-3AD203B41FA5}">
                      <a16:colId xmlns:a16="http://schemas.microsoft.com/office/drawing/2014/main" val="1159190953"/>
                    </a:ext>
                  </a:extLst>
                </a:gridCol>
                <a:gridCol w="1194170">
                  <a:extLst>
                    <a:ext uri="{9D8B030D-6E8A-4147-A177-3AD203B41FA5}">
                      <a16:colId xmlns:a16="http://schemas.microsoft.com/office/drawing/2014/main" val="2671130428"/>
                    </a:ext>
                  </a:extLst>
                </a:gridCol>
              </a:tblGrid>
              <a:tr h="13064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Znak teczki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Tytuł teczki lub tomu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Daty skrajne </a:t>
                      </a:r>
                      <a:b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od-do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Kat. akt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teczek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Miejsce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przechowywania akt w Archiwum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zniszczenia lub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przekazania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Archiwum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Państwowego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extLst>
                  <a:ext uri="{0D108BD9-81ED-4DB2-BD59-A6C34878D82A}">
                    <a16:rowId xmlns:a16="http://schemas.microsoft.com/office/drawing/2014/main" val="2068502555"/>
                  </a:ext>
                </a:extLst>
              </a:tr>
              <a:tr h="1574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RK-NN-221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Udostępnianie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oddawanie    w najem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lub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dzierżawę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własnych obiektów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lokali oraz najmowanie lokali              na potrzeby własne Politechniki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2022-2022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B5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extLst>
                  <a:ext uri="{0D108BD9-81ED-4DB2-BD59-A6C34878D82A}">
                    <a16:rowId xmlns:a16="http://schemas.microsoft.com/office/drawing/2014/main" val="1695687394"/>
                  </a:ext>
                </a:extLst>
              </a:tr>
              <a:tr h="502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RK-NN-3210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Dowody księgowe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2022-2022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B5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530" marR="36530" marT="0" marB="0" anchor="ctr"/>
                </a:tc>
                <a:extLst>
                  <a:ext uri="{0D108BD9-81ED-4DB2-BD59-A6C34878D82A}">
                    <a16:rowId xmlns:a16="http://schemas.microsoft.com/office/drawing/2014/main" val="3140326982"/>
                  </a:ext>
                </a:extLst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1641979" y="32316"/>
            <a:ext cx="37559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Politechnika Częstochowska</a:t>
            </a:r>
            <a:endParaRPr lang="pl-PL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Dział Administrowania Nieruchomościami</a:t>
            </a:r>
            <a:endParaRPr lang="pl-PL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........................................................................</a:t>
            </a:r>
            <a:endParaRPr lang="pl-PL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(nazwa uczelni i jednostki organizacyjnej)</a:t>
            </a:r>
            <a:endParaRPr lang="pl-PL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146320" y="657883"/>
            <a:ext cx="72070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SPIS ZDAWCZO-ODBIORCZY AKT NR…..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861181" y="5049512"/>
            <a:ext cx="25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………………………………………..(imię, nazwisko i podpis pracownika, który przygotował spis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6317225" y="5049512"/>
            <a:ext cx="25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………………………………………..(imię, nazwisko i podpis kierownika jednostki organizacyjnej)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2861181" y="6055377"/>
            <a:ext cx="257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………………………………………..(imię, nazwisko i podpis archiwisty przyjmującego dokumentację)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317224" y="6055377"/>
            <a:ext cx="2576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………………………………………..(data przyjęcia akt do archiwum)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-149920" y="57719"/>
            <a:ext cx="20912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Pełna nazwa uczelni i jednostki organizacyjnej przekazującej dokumentację. </a:t>
            </a:r>
          </a:p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Zalecane jest zamieszczenie we wskazanym miejscu pieczątki jednostki organizacyjnej. 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78691" y="6055377"/>
            <a:ext cx="15392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Liczba porządkowa.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116523" y="2073027"/>
            <a:ext cx="15584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Część znaku sprawy, czyli symbol jednostki organizacyjnej (wynikający z regulaminu organizacyjnego) i symbol klasyfikacyjny z jednolitego rzeczowego wykazu akt.</a:t>
            </a:r>
          </a:p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Dopuszczalne jest również zamieszczenie dodatkowo numeru sprawy, który stał się podstawą wydzielenia grupy spraw.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9743765" y="3289372"/>
            <a:ext cx="2409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Tytuł teczki złożony z pełnego hasła klasyfikacyjnego z jednolitego rzeczowego wykazu akt i informacji o rodzaju dokumentacji występującej w teczce.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9782174" y="4566211"/>
            <a:ext cx="2409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Roczne daty skrajne, na które składa się rok najwcześniejszego i najpóźniejszego pisma w teczce.</a:t>
            </a:r>
          </a:p>
        </p:txBody>
      </p:sp>
      <p:cxnSp>
        <p:nvCxnSpPr>
          <p:cNvPr id="20" name="Łącznik prosty 19"/>
          <p:cNvCxnSpPr/>
          <p:nvPr/>
        </p:nvCxnSpPr>
        <p:spPr>
          <a:xfrm>
            <a:off x="3598606" y="1615827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>
            <a:off x="1779636" y="0"/>
            <a:ext cx="0" cy="685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>
            <a:off x="9743765" y="0"/>
            <a:ext cx="0" cy="685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9782175" y="5520975"/>
            <a:ext cx="24098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Imię, nazwisko i podpis pracownika, który przygotował spis, kierownika jednostki organizacyjnej przekazującej akta oraz archiwisty, a także data przyjęcia akt wpisywana przez archiwistę.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9782175" y="462260"/>
            <a:ext cx="240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Numer spisu zdawczo-odbiorczego wpisywany przez archiwistę.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9848466" y="2257250"/>
            <a:ext cx="2409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Kategoria archiwalna, a w przypadku kategorii B i BE- również okres przechowywania dokumentacji.</a:t>
            </a:r>
          </a:p>
        </p:txBody>
      </p:sp>
      <p:sp>
        <p:nvSpPr>
          <p:cNvPr id="2" name="Prostokąt 1"/>
          <p:cNvSpPr/>
          <p:nvPr/>
        </p:nvSpPr>
        <p:spPr>
          <a:xfrm>
            <a:off x="9729559" y="1359755"/>
            <a:ext cx="24842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Liczba tomów jednej teczki aktowej przekazanych w ramach danej pozycji spisu.</a:t>
            </a:r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1524000" y="462260"/>
            <a:ext cx="533400" cy="40980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1524000" y="2703871"/>
            <a:ext cx="1071716" cy="38437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flipV="1">
            <a:off x="1524000" y="4588443"/>
            <a:ext cx="417378" cy="14669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H="1" flipV="1">
            <a:off x="8436078" y="798920"/>
            <a:ext cx="1483749" cy="61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 flipH="1">
            <a:off x="6656439" y="1883430"/>
            <a:ext cx="3224983" cy="135435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/>
          <p:cNvCxnSpPr/>
          <p:nvPr/>
        </p:nvCxnSpPr>
        <p:spPr>
          <a:xfrm flipH="1">
            <a:off x="6086170" y="2765698"/>
            <a:ext cx="3833657" cy="14523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/>
          <p:nvPr/>
        </p:nvCxnSpPr>
        <p:spPr>
          <a:xfrm flipH="1">
            <a:off x="4874155" y="3746236"/>
            <a:ext cx="4974311" cy="1016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/>
          <p:nvPr/>
        </p:nvCxnSpPr>
        <p:spPr>
          <a:xfrm flipH="1" flipV="1">
            <a:off x="5598973" y="4628504"/>
            <a:ext cx="4249493" cy="47180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 flipH="1">
            <a:off x="9177952" y="5978013"/>
            <a:ext cx="74187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7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074" y="29250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UDOSTĘPNIANIE DOKUMENTACJI PRZECHOWYWANEJ W ARCHIWUM POLITECHNIKI CZĘSTOCHOWSKIEJ PRACOWNIKOM POLITECHNIKI DO CELÓW SŁUŻBOWYCH</a:t>
            </a:r>
            <a:endParaRPr lang="pl-PL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2074" y="1973669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 Dokumentację można udostępniać na miejscu w Archiwum PCz, przez jej wypożyczenie oraz w postaci kopii.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Nie wolno wypożyczać poza Archiwum PCz dokumentacji uszkodzonej, dokumentacji zastrzeżonej przez przekazującą ją jednostkę organizacyjną oraz środków ewidencyjnych Archiwum PCz.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Pracownikom Politechniki udostępnia się dokumentację wytworzoną przez jednostkę organizacyjną, w której są oni zatrudnieni,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 wcześniejszym uzyskaniu zgody kierownika tej jednostki.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Do udostępnienia dokumentacji pracownikom innej jednostki organizacyjnej wymagana jest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zgoda kierownika jednostki organizacyjnej, która dokumentację wytworzyła i zgromadziła lub przekazała do Archiwum PCz.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W szczególnych sytuacjach zgodę na udostępnienie dokumentacji pracownikom innej jednostki może wyrazić Rektor Politechniki Częstochowskiej lub osoba przez niego upoważniona.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Korzystający z dokumentacji ponosi pełną odpowiedzialność za stan udostępnianej dokumentacji.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Niedopuszczalne jest wyłączanie z udostępnianej dokumentacji pojedynczych przesyłek i pism, przekazywanie dokumentacji innym osobom, jednostkom organizacyjnym bez wiedzy archiwisty oraz nanoszenie na dokumentacji adnotacji i uwag.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Każde udostępnienie dokumentacji musi zostać odnotowane przez archiwistę w rejestrze udostępniania i wypożyczania dokumentacji. Osoba korzystająca z akt jest zobowiązana do złożenia podpisu w odpowiednim miejscu w rejestrze przed skorzystaniem z akt.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Udostępnianie dokumentacji przechowywanej w Archiwum PCz pracownikom uczelni do celów służbowych, </a:t>
            </a:r>
            <a:r>
              <a:rPr lang="pl-PL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odbywa się na podstawie karty udostępnień, której wzór określa ZAŁĄCZNIK NR 8 do Instrukcji o organizacji i zakresie działania Archiwum Politechniki Częstochowskiej.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Przykładowa, uzupełniona karta udostępniania akt została przedstawiona na kolejnym slajdzie.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7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304475"/>
              </p:ext>
            </p:extLst>
          </p:nvPr>
        </p:nvGraphicFramePr>
        <p:xfrm>
          <a:off x="2694038" y="0"/>
          <a:ext cx="6872748" cy="672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6374">
                  <a:extLst>
                    <a:ext uri="{9D8B030D-6E8A-4147-A177-3AD203B41FA5}">
                      <a16:colId xmlns:a16="http://schemas.microsoft.com/office/drawing/2014/main" val="1176702022"/>
                    </a:ext>
                  </a:extLst>
                </a:gridCol>
                <a:gridCol w="3436374">
                  <a:extLst>
                    <a:ext uri="{9D8B030D-6E8A-4147-A177-3AD203B41FA5}">
                      <a16:colId xmlns:a16="http://schemas.microsoft.com/office/drawing/2014/main" val="977129095"/>
                    </a:ext>
                  </a:extLst>
                </a:gridCol>
              </a:tblGrid>
              <a:tr h="53524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Zamówień Publicznych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Politechnika Częstochowska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....................................................................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Pieczęć jednostki organizacyjnej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............................10.01.2022 r.......................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Karta udostępnienia/wypożyczenia* akt nr ............/.............**</a:t>
                      </a:r>
                      <a:endParaRPr lang="pl-PL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extLst>
                  <a:ext uri="{0D108BD9-81ED-4DB2-BD59-A6C34878D82A}">
                    <a16:rowId xmlns:a16="http://schemas.microsoft.com/office/drawing/2014/main" val="1761294301"/>
                  </a:ext>
                </a:extLst>
              </a:tr>
              <a:tr h="107048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zwrotu akt**: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extLst>
                  <a:ext uri="{0D108BD9-81ED-4DB2-BD59-A6C34878D82A}">
                    <a16:rowId xmlns:a16="http://schemas.microsoft.com/office/drawing/2014/main" val="3979264318"/>
                  </a:ext>
                </a:extLst>
              </a:tr>
              <a:tr h="1338107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Proszę o </a:t>
                      </a:r>
                      <a:r>
                        <a:rPr lang="pl-PL" sz="1200" strike="sng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udostępnienie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/wypożyczenie* akt powstałych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.Dziale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Zamówień Publicznych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……..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……………………………..z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..............2014-2016...............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znakach…....... 1423/18….... 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 upoważniam do ich </a:t>
                      </a:r>
                      <a:r>
                        <a:rPr lang="pl-PL" sz="1200" strike="sng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wykorzystania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/odbioru*Panią/</a:t>
                      </a:r>
                      <a:r>
                        <a:rPr lang="pl-PL" sz="1200" strike="sng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Pana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....................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ABC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......................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……XYZ.…………....10.01.2022 r................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Pieczątka kierownika jednostki, data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793697"/>
                  </a:ext>
                </a:extLst>
              </a:tr>
              <a:tr h="802864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Zezwalam na udostępnienie/wypożyczenie* ww.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……………………..…………………                        …………………………………………………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Data                                                                            Podpis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894229"/>
                  </a:ext>
                </a:extLst>
              </a:tr>
              <a:tr h="535243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niepotrzebne skreślić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** wypełnia Archiwum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696579"/>
                  </a:ext>
                </a:extLst>
              </a:tr>
              <a:tr h="107048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POTWIERDZAM ODBIÓR AKT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……….……...............................................                         ............................................................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Data                                                                                Podpis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344566"/>
                  </a:ext>
                </a:extLst>
              </a:tr>
              <a:tr h="563562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Adnotacje o zwrocie akt**: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3151" marR="2315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865719"/>
                  </a:ext>
                </a:extLst>
              </a:tr>
              <a:tr h="80286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Akta zwrócono do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Archiwum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............................................        </a:t>
                      </a: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.......................................    .....................................................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Podpis oddającego                                Data                                  Podpis archiwisty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3151" marR="2315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866719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06477" y="137651"/>
            <a:ext cx="2113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KARTA UDOSTĘPNIANIA/</a:t>
            </a:r>
          </a:p>
          <a:p>
            <a:pPr algn="ctr">
              <a:lnSpc>
                <a:spcPct val="150000"/>
              </a:lnSpc>
            </a:pPr>
            <a:r>
              <a:rPr lang="pl-P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WYPOŻYCZANIA AKT- PRZYKŁAD 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91870" y="1363093"/>
            <a:ext cx="2343150" cy="88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Pieczęć jednostki organizacyjnej, której podlega wnioskujący.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06477" y="2534544"/>
            <a:ext cx="2343150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Data sporządzenia wniosku.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06477" y="3213345"/>
            <a:ext cx="2343150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Daty skrajne dokumentacji.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9802759" y="948012"/>
            <a:ext cx="2343150" cy="88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Nazwa jednostki organizacyjnej, która dokumentację wytworzyła                    i zgromadziła lub przekazała.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819655" y="2661127"/>
            <a:ext cx="23431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Sygnatura archiwalna akt, czyli numer spisu zdawczo-odbiorczego łamany przez numer pozycji na spisie. </a:t>
            </a: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 przypadku akt osobowych studentów dopuszczalne jest wpisanie nazwiska i imienia studenta, wskazanie czy jest absolwentem czy skreślonym, a także określenie formy studiów (stacjonarne/niestacjonarne) i poziomu studiów (np. studia I stopnia), na których dana osoba była studentem.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16309" y="3807702"/>
            <a:ext cx="2343150" cy="61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Imię, nazwisko, podpis wnioskującego.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206477" y="4604156"/>
            <a:ext cx="23431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Pieczątka, imię, nazwisko (podpis) kierownika jednostki organizacyjnej, która wytworzyła dokumentację oraz data wyrażenia zgody przez kierownika jednostki na udostępnienie/wypożyczenie akt.</a:t>
            </a:r>
          </a:p>
        </p:txBody>
      </p:sp>
      <p:cxnSp>
        <p:nvCxnSpPr>
          <p:cNvPr id="13" name="Łącznik prosty ze strzałką 12"/>
          <p:cNvCxnSpPr>
            <a:stCxn id="4" idx="3"/>
          </p:cNvCxnSpPr>
          <p:nvPr/>
        </p:nvCxnSpPr>
        <p:spPr>
          <a:xfrm flipV="1">
            <a:off x="2435020" y="599316"/>
            <a:ext cx="701470" cy="12083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V="1">
            <a:off x="2435020" y="1363093"/>
            <a:ext cx="1065264" cy="137949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V="1">
            <a:off x="2428567" y="2109782"/>
            <a:ext cx="2913728" cy="127315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/>
          <p:nvPr/>
        </p:nvCxnSpPr>
        <p:spPr>
          <a:xfrm flipV="1">
            <a:off x="2231923" y="2379440"/>
            <a:ext cx="5299587" cy="18091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 flipV="1">
            <a:off x="2163097" y="2702122"/>
            <a:ext cx="3657600" cy="24480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/>
          <p:nvPr/>
        </p:nvCxnSpPr>
        <p:spPr>
          <a:xfrm flipH="1" flipV="1">
            <a:off x="8642555" y="2182761"/>
            <a:ext cx="1232105" cy="5598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/>
          <p:cNvCxnSpPr>
            <a:stCxn id="8" idx="1"/>
          </p:cNvCxnSpPr>
          <p:nvPr/>
        </p:nvCxnSpPr>
        <p:spPr>
          <a:xfrm flipH="1">
            <a:off x="7737987" y="1392589"/>
            <a:ext cx="2064772" cy="2985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0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841522" y="1140541"/>
            <a:ext cx="5565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KONIEC</a:t>
            </a:r>
            <a:endParaRPr lang="pl-PL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199535" y="2074607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pytań dotyczących przepisów kancelaryjno-archiwalnych można kontaktować się z pracownikami Archiwum Politechniki Częstochowskiej</a:t>
            </a:r>
          </a:p>
          <a:p>
            <a:pPr algn="just">
              <a:lnSpc>
                <a:spcPct val="150000"/>
              </a:lnSpc>
            </a:pPr>
            <a:r>
              <a:rPr lang="pl-PL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(ul. J.H. Dąbrowskiego 69, pokój 27, adres e-mail: archiwum@pcz.pl, tel. 34 3250 468, 34 3250 478).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477077" y="0"/>
            <a:ext cx="11449879" cy="6858000"/>
          </a:xfrm>
          <a:prstGeom prst="flowChartProcess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algn="ctr">
              <a:lnSpc>
                <a:spcPct val="150000"/>
              </a:lnSpc>
            </a:pPr>
            <a:r>
              <a:rPr lang="pl-PL" sz="28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reflection blurRad="12700" stA="28000" endPos="45000" dist="1003" dir="5400000" sy="-100000" algn="bl"/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Ważne</a:t>
            </a:r>
            <a:endParaRPr lang="pl-PL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28600"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SYSTEM BEZDZIENNIKOWY</a:t>
            </a:r>
            <a:endParaRPr lang="pl-PL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57200"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endParaRPr lang="pl-PL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podstawą rejestracji są sprawy a nie poszczególne pisma;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daną sprawę rejestruje się w spisie spraw tylko raz na podstawie pierwszego pisma które je wszczyna, nie rejestruje się w spisach spraw następnych pism w danej sprawie;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wszystkie pisma w danej sprawie mają ten sam znak sprawy;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sprawy rejestruje się na podstawie symboli i haseł klasyfikacyjnych z Jednolitego rzeczowego wykazu akt;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dokumentację, która nie tworzy akt spraw gromadzi się i przechowuje w teczkach zakładanych według odpowiednich  haseł z Jednolitego rzeczowego wykazu akt.</a:t>
            </a:r>
          </a:p>
          <a:p>
            <a:pPr marL="228600" algn="just">
              <a:lnSpc>
                <a:spcPct val="150000"/>
              </a:lnSpc>
            </a:pP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9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JEDNOLITY RZECZOWY WYKAZ AKT JAKO PODSTAWA REJESTRACJI SPRAW</a:t>
            </a:r>
            <a:endParaRPr lang="pl-PL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45813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W Politechnice obowiązuje </a:t>
            </a:r>
            <a:r>
              <a:rPr lang="pl-PL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bezdziennikowy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system kancelaryjny, oparty na jednolitym rzeczowym wykazie akt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, który stanowi podstawę oznaczania, rejestracji i łączenia dokumentacji w akta spraw oraz grupowania dokumentacji nietworzącej akt spraw. Wykaz ten jest oparty na systemie klasyfikacji dziesiętnej i dzieli całość akt powstających w Politechnice. Składa się z klas pierwszego, drugiego, trzeciego i czwartego rzędu.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 opis klasy w wykazie akt składają się: symbol klasyfikacyjny, hasło klasyfikacyjne (czyli sformułowanie nazwy zagadnienia) oraz kategoria archiwalna, która została przyporządkowana wyłącznie do klas końcowych.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Każda dokumentacja powstająca w Politechnice </a:t>
            </a:r>
            <a:r>
              <a:rPr lang="pl-P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powinna być zaklasyfikowana do klasy końcowej, do której jest przypisana kategoria archiwalna.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Zaklasyfikowanie dokumentacji do klasy niebędącej klasą końcową (występującej w wykazie akt bez kategorii archiwalnej) jest niedopuszczalne!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3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83" y="944691"/>
            <a:ext cx="7309058" cy="5112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7964129" y="1261360"/>
            <a:ext cx="3637935" cy="4478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przedstawionym fragmencie jednolitego rzeczowego wykazu akt Politechniki, dokumentację można zaklasyfikować do symboli: 0000, 0001, 0010, 0011, 0020, 0021. Należą one do klas końcowych, posiadających określone kategorie archiwalne. Natomiast nie można   jej zaklasyfikować do symboli: 0, 00, 000, 001 i 002, ponieważ nie należą one do klas końcowych i nie mają przypisanych kategorii archiwalnych.</a:t>
            </a:r>
            <a:endParaRPr lang="pl-PL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0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7644" y="-471826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KATEGORIE ARCHIWALNE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633898" y="1003433"/>
            <a:ext cx="2196000" cy="1188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33" name="Strzałka w dół 32"/>
          <p:cNvSpPr/>
          <p:nvPr/>
        </p:nvSpPr>
        <p:spPr>
          <a:xfrm>
            <a:off x="5844202" y="385737"/>
            <a:ext cx="324000" cy="4680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3511480" y="1004337"/>
            <a:ext cx="2196000" cy="1188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35" name="Prostokąt 34"/>
          <p:cNvSpPr/>
          <p:nvPr/>
        </p:nvSpPr>
        <p:spPr>
          <a:xfrm>
            <a:off x="6382209" y="1003433"/>
            <a:ext cx="2196000" cy="1188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36" name="Prostokąt 35"/>
          <p:cNvSpPr/>
          <p:nvPr/>
        </p:nvSpPr>
        <p:spPr>
          <a:xfrm>
            <a:off x="9265164" y="1003433"/>
            <a:ext cx="2196000" cy="1188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37" name="pole tekstowe 36"/>
          <p:cNvSpPr txBox="1"/>
          <p:nvPr/>
        </p:nvSpPr>
        <p:spPr>
          <a:xfrm>
            <a:off x="794111" y="1217754"/>
            <a:ext cx="1934497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A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3642554" y="1217754"/>
            <a:ext cx="1934497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B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6512960" y="1217754"/>
            <a:ext cx="1934497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BE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9378109" y="1217755"/>
            <a:ext cx="1934497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 err="1" smtClean="0">
                <a:latin typeface="Arial" pitchFamily="34" charset="0"/>
                <a:cs typeface="Arial" pitchFamily="34" charset="0"/>
              </a:rPr>
              <a:t>Bc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63359" y="2191433"/>
            <a:ext cx="2196000" cy="2274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Dokumentacja kategorii A          to tzw. materiały archiwalne. Dokumentacja zakwalifikowana do tej kategorii jest przechowywana wieczyście, ponieważ posiada trwałą wartość historyczną.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3520383" y="2191433"/>
            <a:ext cx="2196000" cy="3936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Symbolem B z dodaniem cyfr arabskich oznacza się kategorię archiwalną dokumentacji o czasowym okresie przechowywania (np. B5, B10), gdzie cyfry oznaczają minimalny okres przechowywania tej dokumentacji, liczony                w pełnych latach kalendarzowych począwszy       od dnia 1 stycznia roku następnego od daty zakończenia sprawy.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6382208" y="2153892"/>
            <a:ext cx="2196000" cy="3382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Symbolem BE z dodaniem cyfr arabskich (np. BE10) oznacza się dokumentację, która po upływie obowiązującego okresu przechowywania podlega ekspertyzie przeprowadzanej przez archiwum państwowe. Okres przechowywania                 tej dokumentacji jest liczony  tak jak w przypadku dokumentacji kategorii B.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9259791" y="2153892"/>
            <a:ext cx="2196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Symbolem </a:t>
            </a:r>
            <a:r>
              <a:rPr lang="pl-PL" sz="1200" dirty="0" err="1" smtClean="0">
                <a:latin typeface="Arial" pitchFamily="34" charset="0"/>
                <a:cs typeface="Arial" pitchFamily="34" charset="0"/>
              </a:rPr>
              <a:t>Bc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 oznacza się dokumentację wtórną, o ile zachowały się oryginały (równoważniki) lub dokumentację, która posiada krótkotrwałe znaczenie praktyczne o okresie przechowywania krótszym niż jeden rok, liczonym tak jak        w przypadku dokumentacji kategorii B i BE. Do kategorii </a:t>
            </a:r>
            <a:r>
              <a:rPr lang="pl-PL" sz="1200" dirty="0" err="1" smtClean="0">
                <a:latin typeface="Arial" pitchFamily="34" charset="0"/>
                <a:cs typeface="Arial" pitchFamily="34" charset="0"/>
              </a:rPr>
              <a:t>Bc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 kwalifikuje się również opinie, czy notatki oznaczone znakiem sprawy w jednostce organizacyjnej innej niż merytoryczna (zob.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§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7 ust. 4 Instrukcji kancelaryjnej).</a:t>
            </a:r>
            <a:endParaRPr lang="pl-PL" sz="1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0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wal 6"/>
          <p:cNvSpPr/>
          <p:nvPr/>
        </p:nvSpPr>
        <p:spPr>
          <a:xfrm>
            <a:off x="3696060" y="4195694"/>
            <a:ext cx="3740163" cy="2393365"/>
          </a:xfrm>
          <a:prstGeom prst="ellipse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172348" y="4408079"/>
            <a:ext cx="2831691" cy="227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i="1" dirty="0" smtClean="0">
                <a:latin typeface="Arial" pitchFamily="34" charset="0"/>
                <a:cs typeface="Arial" pitchFamily="34" charset="0"/>
              </a:rPr>
              <a:t>„Dokumentacja może ulec zniszczeniu po uzyskaniu pisemnej zgody z Archiwum Państwowego”.</a:t>
            </a:r>
          </a:p>
          <a:p>
            <a:pPr algn="ctr">
              <a:lnSpc>
                <a:spcPct val="150000"/>
              </a:lnSpc>
            </a:pPr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Instrukcja o organizacji i zakresie działania Archiwum Politechniki Częstochowskiej, § 38 </a:t>
            </a:r>
            <a:r>
              <a:rPr lang="pl-PL" sz="1200" dirty="0">
                <a:latin typeface="Arial" pitchFamily="34" charset="0"/>
                <a:cs typeface="Arial" pitchFamily="34" charset="0"/>
              </a:rPr>
              <a:t>ust. 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1. </a:t>
            </a:r>
          </a:p>
          <a:p>
            <a:pPr>
              <a:lnSpc>
                <a:spcPct val="150000"/>
              </a:lnSpc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wal 12"/>
          <p:cNvSpPr/>
          <p:nvPr/>
        </p:nvSpPr>
        <p:spPr>
          <a:xfrm>
            <a:off x="7126941" y="1196788"/>
            <a:ext cx="4854390" cy="5204012"/>
          </a:xfrm>
          <a:prstGeom prst="ellipse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8232125" y="1269879"/>
            <a:ext cx="2748117" cy="5045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i="1" dirty="0" smtClean="0">
                <a:latin typeface="Arial" pitchFamily="34" charset="0"/>
                <a:cs typeface="Arial" pitchFamily="34" charset="0"/>
              </a:rPr>
              <a:t>„Brakowanie dokumentacji niearchiwalnej odbywa się na wniosek kierownika jednostki, za uprzednią zgodą dyrektora właściwego archiwum państwowego, który stwierdza, że wśród dokumentacji przeznaczonej do zniszczenia nie występują materiały archiwalne”.</a:t>
            </a:r>
          </a:p>
          <a:p>
            <a:pPr algn="ctr">
              <a:lnSpc>
                <a:spcPct val="150000"/>
              </a:lnSpc>
            </a:pPr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Rozporządzenie Ministra Kultury i Dziedzictwa Narodowego z dnia 20 października 2015 r. w sprawie klasyfikowania i kwalifikowania dokumentacji, przekazywania materiałów archiwalnych do archiwów państwowych i brakowania dokumentacji niearchiwalnej, § 9 ust. 1 (Dz. U. 2015 poz. 1743).</a:t>
            </a:r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956870" y="1343517"/>
            <a:ext cx="3224981" cy="316124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  <a:alpha val="40000"/>
                </a:scheme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/>
          <p:cNvSpPr txBox="1"/>
          <p:nvPr/>
        </p:nvSpPr>
        <p:spPr>
          <a:xfrm>
            <a:off x="943422" y="1383856"/>
            <a:ext cx="3224981" cy="3105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1200" dirty="0">
                <a:latin typeface="Arial" pitchFamily="34" charset="0"/>
                <a:cs typeface="Arial" pitchFamily="34" charset="0"/>
              </a:rPr>
              <a:t>Upływ okresu przechowywania dokumentacji niearchiwalnej nie oznacza, że dokumentacja ta może zostać zniszczona. Konieczne jest wcześniejsze uzyskanie zgody dyrektora właściwego archiwum państwowego. Szczegółowe przepisy dotyczące brakowania dokumentacji w Politechnice zostały uwzględnione w rozdziale 10 Instrukcji o organizacji i zakresie działania Archiwum Politechniki Częstochowskiej.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583007" y="0"/>
            <a:ext cx="107932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NIE MOŻNA NISZCZYĆ DOKUMENTACJI BEZ ZGODY </a:t>
            </a:r>
          </a:p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ARCHIWUM PAŃSTWOWEGO!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9821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6188</Words>
  <Application>Microsoft Office PowerPoint</Application>
  <PresentationFormat>Panoramiczny</PresentationFormat>
  <Paragraphs>664</Paragraphs>
  <Slides>48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48</vt:i4>
      </vt:variant>
    </vt:vector>
  </HeadingPairs>
  <TitlesOfParts>
    <vt:vector size="55" baseType="lpstr">
      <vt:lpstr>Arial</vt:lpstr>
      <vt:lpstr>Calibri</vt:lpstr>
      <vt:lpstr>Calibri Light</vt:lpstr>
      <vt:lpstr>Palatino Linotype</vt:lpstr>
      <vt:lpstr>Times New Roman</vt:lpstr>
      <vt:lpstr>Wingdings</vt:lpstr>
      <vt:lpstr>Motyw pakietu Office</vt:lpstr>
      <vt:lpstr>Przepisy kancelaryjno-archiwalne Politechniki Częstochowskiej. Przydatne informacje</vt:lpstr>
      <vt:lpstr>Przepisy kancelaryjno-archiwalne                            Politechniki Częstochowskiej obowiązujące                          od 1 stycznia 2022 roku</vt:lpstr>
      <vt:lpstr>Czym są przepisy kancelaryjno-archiwalne?</vt:lpstr>
      <vt:lpstr>W Politechnice Częstochowskiej obowiązuje  BEZDZIENNIKOWY SYSTEM KANCELARYJNY (§ 4 ust. 1 Instrukcji Kancelaryjnej).  </vt:lpstr>
      <vt:lpstr>Prezentacja programu PowerPoint</vt:lpstr>
      <vt:lpstr>JEDNOLITY RZECZOWY WYKAZ AKT JAKO PODSTAWA REJESTRACJI SPRAW</vt:lpstr>
      <vt:lpstr>Prezentacja programu PowerPoint</vt:lpstr>
      <vt:lpstr>KATEGORIE ARCHIWALNE</vt:lpstr>
      <vt:lpstr>Prezentacja programu PowerPoint</vt:lpstr>
      <vt:lpstr>System wykonywania czynności kancelaryjnych</vt:lpstr>
      <vt:lpstr>System wykonywania czynności kancelaryjnych</vt:lpstr>
      <vt:lpstr>Punkt kancelaryjny</vt:lpstr>
      <vt:lpstr>Punkt kancelaryjny- otwieranie przesyłek</vt:lpstr>
      <vt:lpstr>Punkt kancelaryjny- rejestracja wpływów</vt:lpstr>
      <vt:lpstr>Rodzaje przesyłek</vt:lpstr>
      <vt:lpstr>Postępowanie z przesyłkami wpływającymi pocztą elektroniczną</vt:lpstr>
      <vt:lpstr>Postępowanie z przesyłkami wpływającymi                     drogą elektroniczną</vt:lpstr>
      <vt:lpstr>Postępowanie z przesyłkami przekazanymi na informatycznych nośnikach danych</vt:lpstr>
      <vt:lpstr>Postępowanie z przesyłkami przekazanymi na informatycznych nośnikach danych</vt:lpstr>
      <vt:lpstr>Prezentacja programu PowerPoint</vt:lpstr>
      <vt:lpstr>SPRAWA</vt:lpstr>
      <vt:lpstr>ZAŁATWIANIE SPRAW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DOKUMENTACJA TWORZĄCA AKTA SPRAWY I NIETWORZĄCA AKT SPRAWY</vt:lpstr>
      <vt:lpstr>Prezentacja programu PowerPoint</vt:lpstr>
      <vt:lpstr>W ZAŁĄCZNIKACH DO INSTRUKCJI KANCELARYJNEJ DODATKOWO ZOSTAŁY ZAMIESZCZONE WZORY OPISU TECZKI DLA SIEDMIU RODZAJÓW AKT</vt:lpstr>
      <vt:lpstr>PRZECHOWYWANIE DOKUMENTACJI W JEDNOSTKACH ORGANIZACYJNYCH</vt:lpstr>
      <vt:lpstr>OPIS TECZKI AKTOWEJ</vt:lpstr>
      <vt:lpstr>PRZEKAZYWANIE DOKUMENTACJI DO ARCHIWUM POLITECHNIKI CZĘSTOCHOWSKIEJ</vt:lpstr>
      <vt:lpstr>PRZEKAZYWANIE DOKUMENTACJI DO ARCHIWUM POLITECHNIKI CZĘSTOCHOWSKIEJ</vt:lpstr>
      <vt:lpstr>PRZEKAZYWANIE DOKUMENTACJI DO ARCHIWUM POLITECHNIKI CZĘSTOCHOWSKIEJ</vt:lpstr>
      <vt:lpstr>PRZEKAZYWANIE DOKUMENTACJI DO ARCHIWUM POLITECHNIKI CZĘSTOCHOWSKIEJ</vt:lpstr>
      <vt:lpstr>ODDZIELNE RODZAJE SPISÓW ZDAWCZO-ODBIORCZYCH</vt:lpstr>
      <vt:lpstr>Prezentacja programu PowerPoint</vt:lpstr>
      <vt:lpstr>UDOSTĘPNIANIE DOKUMENTACJI PRZECHOWYWANEJ W ARCHIWUM POLITECHNIKI CZĘSTOCHOWSKIEJ PRACOWNIKOM POLITECHNIKI DO CELÓW SŁUŻBOWYCH</vt:lpstr>
      <vt:lpstr>Prezentacja programu PowerPoint</vt:lpstr>
      <vt:lpstr>Prezentacja programu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Krystian Parkitny</dc:creator>
  <cp:lastModifiedBy>Kamila Sobczak</cp:lastModifiedBy>
  <cp:revision>228</cp:revision>
  <dcterms:created xsi:type="dcterms:W3CDTF">2022-01-03T10:01:09Z</dcterms:created>
  <dcterms:modified xsi:type="dcterms:W3CDTF">2022-01-19T12:44:30Z</dcterms:modified>
</cp:coreProperties>
</file>